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sldIdLst>
    <p:sldId id="256" r:id="rId2"/>
    <p:sldId id="286" r:id="rId3"/>
    <p:sldId id="297" r:id="rId4"/>
    <p:sldId id="298" r:id="rId5"/>
    <p:sldId id="296" r:id="rId6"/>
    <p:sldId id="280" r:id="rId7"/>
    <p:sldId id="288" r:id="rId8"/>
    <p:sldId id="291" r:id="rId9"/>
    <p:sldId id="267" r:id="rId10"/>
    <p:sldId id="290" r:id="rId11"/>
    <p:sldId id="292" r:id="rId12"/>
    <p:sldId id="260" r:id="rId13"/>
    <p:sldId id="272" r:id="rId14"/>
    <p:sldId id="300" r:id="rId15"/>
    <p:sldId id="299" r:id="rId16"/>
    <p:sldId id="276" r:id="rId17"/>
    <p:sldId id="270" r:id="rId18"/>
    <p:sldId id="273" r:id="rId19"/>
    <p:sldId id="293" r:id="rId20"/>
    <p:sldId id="287" r:id="rId21"/>
    <p:sldId id="281" r:id="rId22"/>
    <p:sldId id="294" r:id="rId23"/>
    <p:sldId id="295" r:id="rId24"/>
    <p:sldId id="301" r:id="rId25"/>
    <p:sldId id="302" r:id="rId26"/>
    <p:sldId id="303" r:id="rId27"/>
  </p:sldIdLst>
  <p:sldSz cx="17068800" cy="960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4C882-40E2-4F8F-84A7-62149DC9F680}" v="2506" dt="2021-05-20T13:50:40.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7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dgm:t>
        <a:bodyPr/>
        <a:lstStyle/>
        <a:p>
          <a:r>
            <a:rPr lang="nl-NL" sz="3200" dirty="0">
              <a:solidFill>
                <a:schemeClr val="tx1"/>
              </a:solidFill>
              <a:latin typeface="Roboto" pitchFamily="2" charset="0"/>
              <a:ea typeface="Roboto" pitchFamily="2" charset="0"/>
            </a:rPr>
            <a:t>Accuracy &amp; Reliability </a:t>
          </a:r>
          <a:endParaRPr lang="en-US" sz="3200" dirty="0">
            <a:solidFill>
              <a:schemeClr val="tx1"/>
            </a:solidFill>
            <a:latin typeface="Roboto" pitchFamily="2" charset="0"/>
            <a:ea typeface="Roboto" pitchFamily="2" charset="0"/>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curators design unit-test and other other tests to check the accuracy and reliability of our indicator before release.</a:t>
          </a:r>
        </a:p>
        <a:p>
          <a:pPr algn="l">
            <a:buFont typeface="Arial" panose="020B0604020202020204" pitchFamily="34" charset="0"/>
            <a:buChar char="•"/>
          </a:pPr>
          <a:r>
            <a:rPr lang="nl-NL" sz="1500" dirty="0">
              <a:latin typeface="Roboto Lt" pitchFamily="2" charset="0"/>
              <a:ea typeface="Roboto Lt" pitchFamily="2" charset="0"/>
            </a:rPr>
            <a:t>2. Our currators send the data products in-context peer review in their domain.</a:t>
          </a:r>
        </a:p>
        <a:p>
          <a:pPr algn="l">
            <a:buFont typeface="Arial" panose="020B0604020202020204" pitchFamily="34" charset="0"/>
            <a:buNone/>
          </a:pPr>
          <a:endParaRPr lang="en-US" sz="1400" dirty="0">
            <a:latin typeface="Roboto Lt" pitchFamily="2" charset="0"/>
            <a:ea typeface="Roboto Lt" pitchFamily="2" charset="0"/>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1">
            <a:alpha val="90000"/>
          </a:schemeClr>
        </a:solidFill>
      </dgm:spPr>
      <dgm:t>
        <a:bodyPr/>
        <a:lstStyle/>
        <a:p>
          <a:pPr algn="l">
            <a:buFont typeface="Arial" panose="020B0604020202020204" pitchFamily="34" charset="0"/>
            <a:buChar char="•"/>
          </a:pPr>
          <a:r>
            <a:rPr lang="nl-NL" sz="1500" dirty="0">
              <a:latin typeface="Roboto Lt" pitchFamily="2" charset="0"/>
              <a:ea typeface="Roboto Lt" pitchFamily="2" charset="0"/>
            </a:rPr>
            <a:t>1 . Our statistical software code contains many unit-tests to avoid reliability issues.</a:t>
          </a:r>
        </a:p>
        <a:p>
          <a:pPr algn="l">
            <a:buFont typeface="Arial" panose="020B0604020202020204" pitchFamily="34" charset="0"/>
            <a:buChar char="•"/>
          </a:pPr>
          <a:r>
            <a:rPr lang="nl-NL" sz="1500" dirty="0">
              <a:latin typeface="Roboto Lt" pitchFamily="2" charset="0"/>
              <a:ea typeface="Roboto Lt" pitchFamily="2" charset="0"/>
            </a:rPr>
            <a:t>2. Our processing code goes through scientific software peer-review.</a:t>
          </a:r>
        </a:p>
        <a:p>
          <a:pPr algn="l">
            <a:buFont typeface="Arial" panose="020B0604020202020204" pitchFamily="34" charset="0"/>
            <a:buChar char="•"/>
          </a:pPr>
          <a:r>
            <a:rPr lang="nl-NL" sz="1500" dirty="0">
              <a:latin typeface="Roboto Lt" pitchFamily="2" charset="0"/>
              <a:ea typeface="Roboto Lt" pitchFamily="2" charset="0"/>
            </a:rPr>
            <a:t>3. The authoritative copy/version is stored on Zenodo with DOI/version.</a:t>
          </a:r>
          <a:endParaRPr lang="en-US" sz="1500" dirty="0"/>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3"/>
        </a:solidFill>
      </dgm:spPr>
      <dgm:t>
        <a:bodyPr/>
        <a:lstStyle/>
        <a:p>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400" dirty="0">
              <a:latin typeface="Roboto Lt" pitchFamily="2" charset="0"/>
              <a:ea typeface="Roboto Lt" pitchFamily="2" charset="0"/>
            </a:rPr>
            <a:t>1 </a:t>
          </a:r>
          <a:r>
            <a:rPr lang="nl-NL" sz="1500" dirty="0">
              <a:latin typeface="Roboto Lt" pitchFamily="2" charset="0"/>
              <a:ea typeface="Roboto Lt" pitchFamily="2" charset="0"/>
            </a:rPr>
            <a:t>. Our curators help us find frequently updated data sources.</a:t>
          </a:r>
        </a:p>
        <a:p>
          <a:pPr algn="l">
            <a:buFont typeface="Arial" panose="020B0604020202020204" pitchFamily="34" charset="0"/>
            <a:buChar char="•"/>
          </a:pPr>
          <a:r>
            <a:rPr lang="nl-NL" sz="1500" dirty="0">
              <a:latin typeface="Roboto Lt" pitchFamily="2" charset="0"/>
              <a:ea typeface="Roboto Lt" pitchFamily="2" charset="0"/>
            </a:rPr>
            <a:t>2. We aim to design leading indicators that accurately forecast the expected measurement.</a:t>
          </a:r>
          <a:endParaRPr lang="en-US" sz="1500" dirty="0"/>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3">
            <a:alpha val="90000"/>
          </a:schemeClr>
        </a:solidFill>
        <a:ln>
          <a:solidFill>
            <a:schemeClr val="accent3"/>
          </a:solidFill>
        </a:ln>
      </dgm:spPr>
      <dgm:t>
        <a:bodyPr/>
        <a:lstStyle/>
        <a:p>
          <a:pPr algn="l">
            <a:buFont typeface="Arial" panose="020B0604020202020204" pitchFamily="34" charset="0"/>
            <a:buChar char="•"/>
          </a:pPr>
          <a:r>
            <a:rPr lang="nl-NL" sz="1500" dirty="0">
              <a:latin typeface="Roboto Lt" pitchFamily="2" charset="0"/>
              <a:ea typeface="Roboto Lt" pitchFamily="2" charset="0"/>
            </a:rPr>
            <a:t>1. We use research automation: or code collects new data, revisions every day, and re-processes the data.</a:t>
          </a:r>
        </a:p>
        <a:p>
          <a:pPr algn="l">
            <a:buFont typeface="Arial" panose="020B0604020202020204" pitchFamily="34" charset="0"/>
            <a:buChar char="•"/>
          </a:pPr>
          <a:r>
            <a:rPr lang="nl-NL" sz="1500" dirty="0">
              <a:latin typeface="Roboto Lt" pitchFamily="2" charset="0"/>
              <a:ea typeface="Roboto Lt" pitchFamily="2" charset="0"/>
            </a:rPr>
            <a:t>2. Our API immediately releases the new data.</a:t>
          </a:r>
          <a:endParaRPr lang="en-US" sz="1500" dirty="0"/>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3872"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9B14EE-9301-4562-95D5-2486F21A128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160489-2DA5-4D0F-B0D8-A6B9494EE2AF}">
      <dgm:prSet phldrT="[Text]" custT="1"/>
      <dgm:spPr>
        <a:solidFill>
          <a:schemeClr val="accent2"/>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gm:t>
    </dgm:pt>
    <dgm:pt modelId="{B0EE22A2-B742-47C9-8ECC-4BE06D7E5F45}" type="parTrans" cxnId="{E5FDAE6E-0E43-457B-8D0E-3942133CC85D}">
      <dgm:prSet/>
      <dgm:spPr/>
      <dgm:t>
        <a:bodyPr/>
        <a:lstStyle/>
        <a:p>
          <a:endParaRPr lang="en-US"/>
        </a:p>
      </dgm:t>
    </dgm:pt>
    <dgm:pt modelId="{4A10959E-9B62-4880-A708-EA99789AA3AA}" type="sibTrans" cxnId="{E5FDAE6E-0E43-457B-8D0E-3942133CC85D}">
      <dgm:prSet/>
      <dgm:spPr/>
      <dgm:t>
        <a:bodyPr/>
        <a:lstStyle/>
        <a:p>
          <a:endParaRPr lang="en-US"/>
        </a:p>
      </dgm:t>
    </dgm:pt>
    <dgm:pt modelId="{F0D177E7-0B51-4796-BCC4-E61B7868FAA7}">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400" dirty="0">
              <a:solidFill>
                <a:schemeClr val="bg1"/>
              </a:solidFill>
              <a:latin typeface="Roboto Lt" pitchFamily="2" charset="0"/>
              <a:ea typeface="Roboto Lt" pitchFamily="2" charset="0"/>
            </a:rPr>
            <a:t>1 . </a:t>
          </a:r>
          <a:r>
            <a:rPr lang="nl-NL" sz="15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make sure that the timeframe, unit, currency, and other aspects make the data comparable.</a:t>
          </a:r>
          <a:endParaRPr lang="en-US" sz="1500" dirty="0">
            <a:solidFill>
              <a:schemeClr val="bg1"/>
            </a:solidFill>
          </a:endParaRPr>
        </a:p>
      </dgm:t>
    </dgm:pt>
    <dgm:pt modelId="{5CFBEFF6-334D-4162-BA10-6E0D4C137CB4}" type="parTrans" cxnId="{4CAF9FC7-DCA0-4D0C-B00F-9D6ED0C2175B}">
      <dgm:prSet/>
      <dgm:spPr/>
      <dgm:t>
        <a:bodyPr/>
        <a:lstStyle/>
        <a:p>
          <a:endParaRPr lang="en-US"/>
        </a:p>
      </dgm:t>
    </dgm:pt>
    <dgm:pt modelId="{0EB8F0EC-885D-43D2-860E-060D13637F11}" type="sibTrans" cxnId="{4CAF9FC7-DCA0-4D0C-B00F-9D6ED0C2175B}">
      <dgm:prSet/>
      <dgm:spPr/>
      <dgm:t>
        <a:bodyPr/>
        <a:lstStyle/>
        <a:p>
          <a:endParaRPr lang="en-US"/>
        </a:p>
      </dgm:t>
    </dgm:pt>
    <dgm:pt modelId="{BC84FB9A-BDCB-470D-B7E1-8CBC2BBB035F}">
      <dgm:prSet phldrT="[Text]" custT="1"/>
      <dgm:spPr>
        <a:solidFill>
          <a:schemeClr val="accent2">
            <a:alpha val="90000"/>
          </a:schemeClr>
        </a:solidFill>
        <a:ln>
          <a:solidFill>
            <a:schemeClr val="accent2"/>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dirty="0">
              <a:solidFill>
                <a:schemeClr val="bg1"/>
              </a:solidFill>
              <a:latin typeface="Roboto Lt" pitchFamily="2" charset="0"/>
              <a:ea typeface="Roboto Lt" pitchFamily="2" charset="0"/>
            </a:rPr>
            <a:t>.</a:t>
          </a:r>
          <a:endParaRPr lang="en-US" sz="1400" dirty="0">
            <a:solidFill>
              <a:schemeClr val="bg1"/>
            </a:solidFill>
          </a:endParaRPr>
        </a:p>
      </dgm:t>
    </dgm:pt>
    <dgm:pt modelId="{C21E5D04-1AB1-4EE5-B9C8-9339F6BBA2D0}" type="parTrans" cxnId="{AAEF9755-E59D-41F9-B6EE-6C5B0A1B177A}">
      <dgm:prSet/>
      <dgm:spPr/>
      <dgm:t>
        <a:bodyPr/>
        <a:lstStyle/>
        <a:p>
          <a:endParaRPr lang="en-US"/>
        </a:p>
      </dgm:t>
    </dgm:pt>
    <dgm:pt modelId="{C4778AD1-F93F-4968-AAA8-8B28E0BA0EC3}" type="sibTrans" cxnId="{AAEF9755-E59D-41F9-B6EE-6C5B0A1B177A}">
      <dgm:prSet/>
      <dgm:spPr/>
      <dgm:t>
        <a:bodyPr/>
        <a:lstStyle/>
        <a:p>
          <a:endParaRPr lang="en-US"/>
        </a:p>
      </dgm:t>
    </dgm:pt>
    <dgm:pt modelId="{F94A0EFE-3B1D-4633-A817-DC8B58FAC49A}">
      <dgm:prSet phldrT="[Text]" custT="1"/>
      <dgm:spPr>
        <a:solidFill>
          <a:schemeClr val="accent4"/>
        </a:solidFill>
      </dgm:spPr>
      <dgm: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gm:t>
    </dgm:pt>
    <dgm:pt modelId="{DDF07603-3FA8-460B-8976-7CF1F1F65B9B}" type="parTrans" cxnId="{4EF25FE8-4C69-4015-B0F1-1F12A6FA5034}">
      <dgm:prSet/>
      <dgm:spPr/>
      <dgm:t>
        <a:bodyPr/>
        <a:lstStyle/>
        <a:p>
          <a:endParaRPr lang="en-US"/>
        </a:p>
      </dgm:t>
    </dgm:pt>
    <dgm:pt modelId="{77CF0148-389C-482E-8B1F-C184AF1E0D8C}" type="sibTrans" cxnId="{4EF25FE8-4C69-4015-B0F1-1F12A6FA5034}">
      <dgm:prSet/>
      <dgm:spPr/>
      <dgm:t>
        <a:bodyPr/>
        <a:lstStyle/>
        <a:p>
          <a:endParaRPr lang="en-US"/>
        </a:p>
      </dgm:t>
    </dgm:pt>
    <dgm:pt modelId="{E70C5F70-7000-4323-8178-07E74DBB9152}">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dirty="0">
            <a:solidFill>
              <a:schemeClr val="bg1"/>
            </a:solidFill>
          </a:endParaRPr>
        </a:p>
      </dgm:t>
    </dgm:pt>
    <dgm:pt modelId="{2849A727-A6E5-45F8-A213-F58C687460B4}" type="parTrans" cxnId="{3ED915E2-D399-47F2-938A-35835123BE48}">
      <dgm:prSet/>
      <dgm:spPr/>
      <dgm:t>
        <a:bodyPr/>
        <a:lstStyle/>
        <a:p>
          <a:endParaRPr lang="en-US"/>
        </a:p>
      </dgm:t>
    </dgm:pt>
    <dgm:pt modelId="{9CF354E0-AD16-4F54-B79B-8147107DC520}" type="sibTrans" cxnId="{3ED915E2-D399-47F2-938A-35835123BE48}">
      <dgm:prSet/>
      <dgm:spPr/>
      <dgm:t>
        <a:bodyPr/>
        <a:lstStyle/>
        <a:p>
          <a:endParaRPr lang="en-US"/>
        </a:p>
      </dgm:t>
    </dgm:pt>
    <dgm:pt modelId="{1DF3BB27-C352-4DCF-A2C4-4403BC9A5A41}">
      <dgm:prSet phldrT="[Text]" custT="1"/>
      <dgm:spPr>
        <a:solidFill>
          <a:schemeClr val="accent4">
            <a:alpha val="90000"/>
          </a:schemeClr>
        </a:solidFill>
        <a:ln>
          <a:solidFill>
            <a:schemeClr val="accent4"/>
          </a:solidFill>
        </a:ln>
      </dgm:spPr>
      <dgm:t>
        <a:bodyPr/>
        <a:lstStyle/>
        <a:p>
          <a:pPr algn="l">
            <a:buFont typeface="Arial" panose="020B0604020202020204" pitchFamily="34" charset="0"/>
            <a:buChar char="•"/>
          </a:pPr>
          <a:r>
            <a:rPr lang="nl-NL" sz="1500" dirty="0">
              <a:solidFill>
                <a:schemeClr val="bg1"/>
              </a:solidFill>
              <a:latin typeface="Roboto Lt" pitchFamily="2" charset="0"/>
              <a:ea typeface="Roboto Lt" pitchFamily="2" charset="0"/>
            </a:rPr>
            <a:t>1 . Our API contains a daily refreshed full set of our indicators (we aim at 100-200 indicators in the observatory)</a:t>
          </a:r>
        </a:p>
        <a:p>
          <a:pPr algn="l">
            <a:buFont typeface="Arial" panose="020B0604020202020204" pitchFamily="34" charset="0"/>
            <a:buChar char="•"/>
          </a:pPr>
          <a:r>
            <a:rPr lang="nl-NL" sz="15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dirty="0">
            <a:solidFill>
              <a:schemeClr val="bg1"/>
            </a:solidFill>
          </a:endParaRPr>
        </a:p>
      </dgm:t>
    </dgm:pt>
    <dgm:pt modelId="{C21BDAF2-E433-4FAC-813B-6C9A6CA369D8}" type="parTrans" cxnId="{DA2CB50C-D00C-49DA-A552-E3737D951A04}">
      <dgm:prSet/>
      <dgm:spPr/>
      <dgm:t>
        <a:bodyPr/>
        <a:lstStyle/>
        <a:p>
          <a:endParaRPr lang="en-US"/>
        </a:p>
      </dgm:t>
    </dgm:pt>
    <dgm:pt modelId="{3C63031C-A854-4CB7-AE2F-F00CB3062A47}" type="sibTrans" cxnId="{DA2CB50C-D00C-49DA-A552-E3737D951A04}">
      <dgm:prSet/>
      <dgm:spPr/>
      <dgm:t>
        <a:bodyPr/>
        <a:lstStyle/>
        <a:p>
          <a:endParaRPr lang="en-US"/>
        </a:p>
      </dgm:t>
    </dgm:pt>
    <dgm:pt modelId="{201398F0-ECD9-4EC0-BE42-A7A87E8CA918}" type="pres">
      <dgm:prSet presAssocID="{789B14EE-9301-4562-95D5-2486F21A128B}" presName="diagram" presStyleCnt="0">
        <dgm:presLayoutVars>
          <dgm:chPref val="1"/>
          <dgm:dir/>
          <dgm:animOne val="branch"/>
          <dgm:animLvl val="lvl"/>
          <dgm:resizeHandles/>
        </dgm:presLayoutVars>
      </dgm:prSet>
      <dgm:spPr/>
    </dgm:pt>
    <dgm:pt modelId="{81325DB7-ED4B-47E3-9999-B48AB4B4797A}" type="pres">
      <dgm:prSet presAssocID="{F3160489-2DA5-4D0F-B0D8-A6B9494EE2AF}" presName="root" presStyleCnt="0"/>
      <dgm:spPr/>
    </dgm:pt>
    <dgm:pt modelId="{2FD07960-78CB-449F-BE8A-A59CEBB49FDF}" type="pres">
      <dgm:prSet presAssocID="{F3160489-2DA5-4D0F-B0D8-A6B9494EE2AF}" presName="rootComposite" presStyleCnt="0"/>
      <dgm:spPr/>
    </dgm:pt>
    <dgm:pt modelId="{4D599F42-46AD-4FD2-A4E6-C32F0C818704}" type="pres">
      <dgm:prSet presAssocID="{F3160489-2DA5-4D0F-B0D8-A6B9494EE2AF}" presName="rootText" presStyleLbl="node1" presStyleIdx="0" presStyleCnt="2"/>
      <dgm:spPr/>
    </dgm:pt>
    <dgm:pt modelId="{9AFA036B-B976-412B-BED8-EE1EBD1CFF46}" type="pres">
      <dgm:prSet presAssocID="{F3160489-2DA5-4D0F-B0D8-A6B9494EE2AF}" presName="rootConnector" presStyleLbl="node1" presStyleIdx="0" presStyleCnt="2"/>
      <dgm:spPr/>
    </dgm:pt>
    <dgm:pt modelId="{DF7D5D63-2BC7-4301-8C85-77B26EEAEE44}" type="pres">
      <dgm:prSet presAssocID="{F3160489-2DA5-4D0F-B0D8-A6B9494EE2AF}" presName="childShape" presStyleCnt="0"/>
      <dgm:spPr/>
    </dgm:pt>
    <dgm:pt modelId="{C03609A2-0964-4427-90EF-EA12B492416A}" type="pres">
      <dgm:prSet presAssocID="{5CFBEFF6-334D-4162-BA10-6E0D4C137CB4}" presName="Name13" presStyleLbl="parChTrans1D2" presStyleIdx="0" presStyleCnt="4"/>
      <dgm:spPr/>
    </dgm:pt>
    <dgm:pt modelId="{6F1A4B25-EC18-46BB-A471-61542C4F0C12}" type="pres">
      <dgm:prSet presAssocID="{F0D177E7-0B51-4796-BCC4-E61B7868FAA7}" presName="childText" presStyleLbl="bgAcc1" presStyleIdx="0" presStyleCnt="4" custScaleX="102844" custScaleY="143982">
        <dgm:presLayoutVars>
          <dgm:bulletEnabled val="1"/>
        </dgm:presLayoutVars>
      </dgm:prSet>
      <dgm:spPr/>
    </dgm:pt>
    <dgm:pt modelId="{BFA3EBA7-855E-4CD4-9AA6-0DBBC38983E3}" type="pres">
      <dgm:prSet presAssocID="{C21E5D04-1AB1-4EE5-B9C8-9339F6BBA2D0}" presName="Name13" presStyleLbl="parChTrans1D2" presStyleIdx="1" presStyleCnt="4"/>
      <dgm:spPr/>
    </dgm:pt>
    <dgm:pt modelId="{BB6227ED-1065-4E6A-AB44-EBEFC704F10C}" type="pres">
      <dgm:prSet presAssocID="{BC84FB9A-BDCB-470D-B7E1-8CBC2BBB035F}" presName="childText" presStyleLbl="bgAcc1" presStyleIdx="1" presStyleCnt="4" custScaleX="103872" custScaleY="145420">
        <dgm:presLayoutVars>
          <dgm:bulletEnabled val="1"/>
        </dgm:presLayoutVars>
      </dgm:prSet>
      <dgm:spPr/>
    </dgm:pt>
    <dgm:pt modelId="{4745D3CC-6AAB-47BE-8F6B-D745ACBF3C2C}" type="pres">
      <dgm:prSet presAssocID="{F94A0EFE-3B1D-4633-A817-DC8B58FAC49A}" presName="root" presStyleCnt="0"/>
      <dgm:spPr/>
    </dgm:pt>
    <dgm:pt modelId="{AEC4FCB6-A93B-444F-9B72-FC583B64B8F1}" type="pres">
      <dgm:prSet presAssocID="{F94A0EFE-3B1D-4633-A817-DC8B58FAC49A}" presName="rootComposite" presStyleCnt="0"/>
      <dgm:spPr/>
    </dgm:pt>
    <dgm:pt modelId="{F3145E8D-E664-4504-AFB5-4302E1383778}" type="pres">
      <dgm:prSet presAssocID="{F94A0EFE-3B1D-4633-A817-DC8B58FAC49A}" presName="rootText" presStyleLbl="node1" presStyleIdx="1" presStyleCnt="2"/>
      <dgm:spPr/>
    </dgm:pt>
    <dgm:pt modelId="{9F444E72-C037-467D-B0F8-D6DEF49699CB}" type="pres">
      <dgm:prSet presAssocID="{F94A0EFE-3B1D-4633-A817-DC8B58FAC49A}" presName="rootConnector" presStyleLbl="node1" presStyleIdx="1" presStyleCnt="2"/>
      <dgm:spPr/>
    </dgm:pt>
    <dgm:pt modelId="{701C4E78-187A-46C9-98E6-01D980B0D89E}" type="pres">
      <dgm:prSet presAssocID="{F94A0EFE-3B1D-4633-A817-DC8B58FAC49A}" presName="childShape" presStyleCnt="0"/>
      <dgm:spPr/>
    </dgm:pt>
    <dgm:pt modelId="{5A65906A-E962-41BC-B0AD-460F325770C4}" type="pres">
      <dgm:prSet presAssocID="{2849A727-A6E5-45F8-A213-F58C687460B4}" presName="Name13" presStyleLbl="parChTrans1D2" presStyleIdx="2" presStyleCnt="4"/>
      <dgm:spPr/>
    </dgm:pt>
    <dgm:pt modelId="{C14F12D6-4E3A-41D2-9FAF-85F21C451C1D}" type="pres">
      <dgm:prSet presAssocID="{E70C5F70-7000-4323-8178-07E74DBB9152}" presName="childText" presStyleLbl="bgAcc1" presStyleIdx="2" presStyleCnt="4" custScaleX="102844" custScaleY="143982">
        <dgm:presLayoutVars>
          <dgm:bulletEnabled val="1"/>
        </dgm:presLayoutVars>
      </dgm:prSet>
      <dgm:spPr/>
    </dgm:pt>
    <dgm:pt modelId="{C3F732D8-E8E7-4FD6-B0B0-9F0FD0FF318A}" type="pres">
      <dgm:prSet presAssocID="{C21BDAF2-E433-4FAC-813B-6C9A6CA369D8}" presName="Name13" presStyleLbl="parChTrans1D2" presStyleIdx="3" presStyleCnt="4"/>
      <dgm:spPr/>
    </dgm:pt>
    <dgm:pt modelId="{762EAA58-8057-48F9-BC01-49BE18B75F96}" type="pres">
      <dgm:prSet presAssocID="{1DF3BB27-C352-4DCF-A2C4-4403BC9A5A41}" presName="childText" presStyleLbl="bgAcc1" presStyleIdx="3" presStyleCnt="4" custScaleX="103872" custScaleY="145420">
        <dgm:presLayoutVars>
          <dgm:bulletEnabled val="1"/>
        </dgm:presLayoutVars>
      </dgm:prSet>
      <dgm:spPr/>
    </dgm:pt>
  </dgm:ptLst>
  <dgm:cxnLst>
    <dgm:cxn modelId="{DA2CB50C-D00C-49DA-A552-E3737D951A04}" srcId="{F94A0EFE-3B1D-4633-A817-DC8B58FAC49A}" destId="{1DF3BB27-C352-4DCF-A2C4-4403BC9A5A41}" srcOrd="1" destOrd="0" parTransId="{C21BDAF2-E433-4FAC-813B-6C9A6CA369D8}" sibTransId="{3C63031C-A854-4CB7-AE2F-F00CB3062A47}"/>
    <dgm:cxn modelId="{8BE61010-D5A9-4394-A55A-04089A960F2D}" type="presOf" srcId="{1DF3BB27-C352-4DCF-A2C4-4403BC9A5A41}" destId="{762EAA58-8057-48F9-BC01-49BE18B75F96}" srcOrd="0" destOrd="0" presId="urn:microsoft.com/office/officeart/2005/8/layout/hierarchy3"/>
    <dgm:cxn modelId="{AFDB345B-EE33-475D-AD88-48ACA167BD75}" type="presOf" srcId="{F0D177E7-0B51-4796-BCC4-E61B7868FAA7}" destId="{6F1A4B25-EC18-46BB-A471-61542C4F0C12}" srcOrd="0" destOrd="0" presId="urn:microsoft.com/office/officeart/2005/8/layout/hierarchy3"/>
    <dgm:cxn modelId="{4A2F1D5D-0AF0-43F2-BB2B-FBDA116539BB}" type="presOf" srcId="{F94A0EFE-3B1D-4633-A817-DC8B58FAC49A}" destId="{F3145E8D-E664-4504-AFB5-4302E1383778}" srcOrd="0" destOrd="0" presId="urn:microsoft.com/office/officeart/2005/8/layout/hierarchy3"/>
    <dgm:cxn modelId="{74EA2A61-D443-41FF-A4E5-98911668B7E3}" type="presOf" srcId="{2849A727-A6E5-45F8-A213-F58C687460B4}" destId="{5A65906A-E962-41BC-B0AD-460F325770C4}" srcOrd="0" destOrd="0" presId="urn:microsoft.com/office/officeart/2005/8/layout/hierarchy3"/>
    <dgm:cxn modelId="{B4E57B48-E460-4D35-981C-A1079950024D}" type="presOf" srcId="{BC84FB9A-BDCB-470D-B7E1-8CBC2BBB035F}" destId="{BB6227ED-1065-4E6A-AB44-EBEFC704F10C}" srcOrd="0" destOrd="0" presId="urn:microsoft.com/office/officeart/2005/8/layout/hierarchy3"/>
    <dgm:cxn modelId="{1F2D7469-2415-40AC-9C06-24ABE0199CEB}" type="presOf" srcId="{C21BDAF2-E433-4FAC-813B-6C9A6CA369D8}" destId="{C3F732D8-E8E7-4FD6-B0B0-9F0FD0FF318A}" srcOrd="0" destOrd="0" presId="urn:microsoft.com/office/officeart/2005/8/layout/hierarchy3"/>
    <dgm:cxn modelId="{E5FDAE6E-0E43-457B-8D0E-3942133CC85D}" srcId="{789B14EE-9301-4562-95D5-2486F21A128B}" destId="{F3160489-2DA5-4D0F-B0D8-A6B9494EE2AF}" srcOrd="0" destOrd="0" parTransId="{B0EE22A2-B742-47C9-8ECC-4BE06D7E5F45}" sibTransId="{4A10959E-9B62-4880-A708-EA99789AA3AA}"/>
    <dgm:cxn modelId="{AAEF9755-E59D-41F9-B6EE-6C5B0A1B177A}" srcId="{F3160489-2DA5-4D0F-B0D8-A6B9494EE2AF}" destId="{BC84FB9A-BDCB-470D-B7E1-8CBC2BBB035F}" srcOrd="1" destOrd="0" parTransId="{C21E5D04-1AB1-4EE5-B9C8-9339F6BBA2D0}" sibTransId="{C4778AD1-F93F-4968-AAA8-8B28E0BA0EC3}"/>
    <dgm:cxn modelId="{B73DBC5A-7564-4073-887B-0F8DF55ECD77}" type="presOf" srcId="{F3160489-2DA5-4D0F-B0D8-A6B9494EE2AF}" destId="{4D599F42-46AD-4FD2-A4E6-C32F0C818704}" srcOrd="0" destOrd="0" presId="urn:microsoft.com/office/officeart/2005/8/layout/hierarchy3"/>
    <dgm:cxn modelId="{6BB1A89B-9C04-46FD-A51B-4F801416C5AB}" type="presOf" srcId="{F94A0EFE-3B1D-4633-A817-DC8B58FAC49A}" destId="{9F444E72-C037-467D-B0F8-D6DEF49699CB}" srcOrd="1" destOrd="0" presId="urn:microsoft.com/office/officeart/2005/8/layout/hierarchy3"/>
    <dgm:cxn modelId="{9EB24AA9-CD60-4950-93A8-8A56EF77EA24}" type="presOf" srcId="{789B14EE-9301-4562-95D5-2486F21A128B}" destId="{201398F0-ECD9-4EC0-BE42-A7A87E8CA918}" srcOrd="0" destOrd="0" presId="urn:microsoft.com/office/officeart/2005/8/layout/hierarchy3"/>
    <dgm:cxn modelId="{B80153B8-6675-4EBB-9551-DD9B22A50B5C}" type="presOf" srcId="{F3160489-2DA5-4D0F-B0D8-A6B9494EE2AF}" destId="{9AFA036B-B976-412B-BED8-EE1EBD1CFF46}" srcOrd="1" destOrd="0" presId="urn:microsoft.com/office/officeart/2005/8/layout/hierarchy3"/>
    <dgm:cxn modelId="{4CAF9FC7-DCA0-4D0C-B00F-9D6ED0C2175B}" srcId="{F3160489-2DA5-4D0F-B0D8-A6B9494EE2AF}" destId="{F0D177E7-0B51-4796-BCC4-E61B7868FAA7}" srcOrd="0" destOrd="0" parTransId="{5CFBEFF6-334D-4162-BA10-6E0D4C137CB4}" sibTransId="{0EB8F0EC-885D-43D2-860E-060D13637F11}"/>
    <dgm:cxn modelId="{842059DA-E820-42BE-BC0B-D7FAE2FC3F87}" type="presOf" srcId="{C21E5D04-1AB1-4EE5-B9C8-9339F6BBA2D0}" destId="{BFA3EBA7-855E-4CD4-9AA6-0DBBC38983E3}" srcOrd="0" destOrd="0" presId="urn:microsoft.com/office/officeart/2005/8/layout/hierarchy3"/>
    <dgm:cxn modelId="{E0D58DDA-8126-4EBC-8A8C-B73B00B1BA08}" type="presOf" srcId="{E70C5F70-7000-4323-8178-07E74DBB9152}" destId="{C14F12D6-4E3A-41D2-9FAF-85F21C451C1D}" srcOrd="0" destOrd="0" presId="urn:microsoft.com/office/officeart/2005/8/layout/hierarchy3"/>
    <dgm:cxn modelId="{3ED915E2-D399-47F2-938A-35835123BE48}" srcId="{F94A0EFE-3B1D-4633-A817-DC8B58FAC49A}" destId="{E70C5F70-7000-4323-8178-07E74DBB9152}" srcOrd="0" destOrd="0" parTransId="{2849A727-A6E5-45F8-A213-F58C687460B4}" sibTransId="{9CF354E0-AD16-4F54-B79B-8147107DC520}"/>
    <dgm:cxn modelId="{4EF25FE8-4C69-4015-B0F1-1F12A6FA5034}" srcId="{789B14EE-9301-4562-95D5-2486F21A128B}" destId="{F94A0EFE-3B1D-4633-A817-DC8B58FAC49A}" srcOrd="1" destOrd="0" parTransId="{DDF07603-3FA8-460B-8976-7CF1F1F65B9B}" sibTransId="{77CF0148-389C-482E-8B1F-C184AF1E0D8C}"/>
    <dgm:cxn modelId="{BBF186F1-56EA-4AD6-B486-8A91C42AAF32}" type="presOf" srcId="{5CFBEFF6-334D-4162-BA10-6E0D4C137CB4}" destId="{C03609A2-0964-4427-90EF-EA12B492416A}" srcOrd="0" destOrd="0" presId="urn:microsoft.com/office/officeart/2005/8/layout/hierarchy3"/>
    <dgm:cxn modelId="{3467B517-8E18-4418-AE87-3C480FB08210}" type="presParOf" srcId="{201398F0-ECD9-4EC0-BE42-A7A87E8CA918}" destId="{81325DB7-ED4B-47E3-9999-B48AB4B4797A}" srcOrd="0" destOrd="0" presId="urn:microsoft.com/office/officeart/2005/8/layout/hierarchy3"/>
    <dgm:cxn modelId="{672DC978-9ADE-4184-B349-6F0C1D8C9A4F}" type="presParOf" srcId="{81325DB7-ED4B-47E3-9999-B48AB4B4797A}" destId="{2FD07960-78CB-449F-BE8A-A59CEBB49FDF}" srcOrd="0" destOrd="0" presId="urn:microsoft.com/office/officeart/2005/8/layout/hierarchy3"/>
    <dgm:cxn modelId="{330452FD-B655-4853-AF72-0504A4AD5E2A}" type="presParOf" srcId="{2FD07960-78CB-449F-BE8A-A59CEBB49FDF}" destId="{4D599F42-46AD-4FD2-A4E6-C32F0C818704}" srcOrd="0" destOrd="0" presId="urn:microsoft.com/office/officeart/2005/8/layout/hierarchy3"/>
    <dgm:cxn modelId="{24AEB5E1-BD28-4758-AA41-AAB9F9A6B0DC}" type="presParOf" srcId="{2FD07960-78CB-449F-BE8A-A59CEBB49FDF}" destId="{9AFA036B-B976-412B-BED8-EE1EBD1CFF46}" srcOrd="1" destOrd="0" presId="urn:microsoft.com/office/officeart/2005/8/layout/hierarchy3"/>
    <dgm:cxn modelId="{E9881AC6-C2E6-4FC4-983E-EEFECADB7F7B}" type="presParOf" srcId="{81325DB7-ED4B-47E3-9999-B48AB4B4797A}" destId="{DF7D5D63-2BC7-4301-8C85-77B26EEAEE44}" srcOrd="1" destOrd="0" presId="urn:microsoft.com/office/officeart/2005/8/layout/hierarchy3"/>
    <dgm:cxn modelId="{2E1A7373-84BF-46DD-912D-B04EDC0DE296}" type="presParOf" srcId="{DF7D5D63-2BC7-4301-8C85-77B26EEAEE44}" destId="{C03609A2-0964-4427-90EF-EA12B492416A}" srcOrd="0" destOrd="0" presId="urn:microsoft.com/office/officeart/2005/8/layout/hierarchy3"/>
    <dgm:cxn modelId="{2F6CF159-E12A-459F-A584-F54F65576F2B}" type="presParOf" srcId="{DF7D5D63-2BC7-4301-8C85-77B26EEAEE44}" destId="{6F1A4B25-EC18-46BB-A471-61542C4F0C12}" srcOrd="1" destOrd="0" presId="urn:microsoft.com/office/officeart/2005/8/layout/hierarchy3"/>
    <dgm:cxn modelId="{6B5BE9F3-617A-41DC-8CCE-883D46B43457}" type="presParOf" srcId="{DF7D5D63-2BC7-4301-8C85-77B26EEAEE44}" destId="{BFA3EBA7-855E-4CD4-9AA6-0DBBC38983E3}" srcOrd="2" destOrd="0" presId="urn:microsoft.com/office/officeart/2005/8/layout/hierarchy3"/>
    <dgm:cxn modelId="{514DB562-A085-4546-948E-58747C0696F5}" type="presParOf" srcId="{DF7D5D63-2BC7-4301-8C85-77B26EEAEE44}" destId="{BB6227ED-1065-4E6A-AB44-EBEFC704F10C}" srcOrd="3" destOrd="0" presId="urn:microsoft.com/office/officeart/2005/8/layout/hierarchy3"/>
    <dgm:cxn modelId="{B35EF3B9-E7B5-47C2-9733-C1A00F3AE1CF}" type="presParOf" srcId="{201398F0-ECD9-4EC0-BE42-A7A87E8CA918}" destId="{4745D3CC-6AAB-47BE-8F6B-D745ACBF3C2C}" srcOrd="1" destOrd="0" presId="urn:microsoft.com/office/officeart/2005/8/layout/hierarchy3"/>
    <dgm:cxn modelId="{66A01E86-D9E6-4A71-BEDB-C93470AA588D}" type="presParOf" srcId="{4745D3CC-6AAB-47BE-8F6B-D745ACBF3C2C}" destId="{AEC4FCB6-A93B-444F-9B72-FC583B64B8F1}" srcOrd="0" destOrd="0" presId="urn:microsoft.com/office/officeart/2005/8/layout/hierarchy3"/>
    <dgm:cxn modelId="{9CCA7C3B-8FAF-4CA8-97A8-C71A4AB34151}" type="presParOf" srcId="{AEC4FCB6-A93B-444F-9B72-FC583B64B8F1}" destId="{F3145E8D-E664-4504-AFB5-4302E1383778}" srcOrd="0" destOrd="0" presId="urn:microsoft.com/office/officeart/2005/8/layout/hierarchy3"/>
    <dgm:cxn modelId="{87662063-D606-4C99-87D7-ED3CBC08B4A2}" type="presParOf" srcId="{AEC4FCB6-A93B-444F-9B72-FC583B64B8F1}" destId="{9F444E72-C037-467D-B0F8-D6DEF49699CB}" srcOrd="1" destOrd="0" presId="urn:microsoft.com/office/officeart/2005/8/layout/hierarchy3"/>
    <dgm:cxn modelId="{63113979-0EBF-468B-80C1-C1AFA24A3236}" type="presParOf" srcId="{4745D3CC-6AAB-47BE-8F6B-D745ACBF3C2C}" destId="{701C4E78-187A-46C9-98E6-01D980B0D89E}" srcOrd="1" destOrd="0" presId="urn:microsoft.com/office/officeart/2005/8/layout/hierarchy3"/>
    <dgm:cxn modelId="{877FAEC9-DE8A-4572-9C68-DA9EBD736C42}" type="presParOf" srcId="{701C4E78-187A-46C9-98E6-01D980B0D89E}" destId="{5A65906A-E962-41BC-B0AD-460F325770C4}" srcOrd="0" destOrd="0" presId="urn:microsoft.com/office/officeart/2005/8/layout/hierarchy3"/>
    <dgm:cxn modelId="{ED10FF09-006C-4907-A381-9ED66B7D1E57}" type="presParOf" srcId="{701C4E78-187A-46C9-98E6-01D980B0D89E}" destId="{C14F12D6-4E3A-41D2-9FAF-85F21C451C1D}" srcOrd="1" destOrd="0" presId="urn:microsoft.com/office/officeart/2005/8/layout/hierarchy3"/>
    <dgm:cxn modelId="{34E953B0-946B-4256-AEF7-70E4C9FBDB28}" type="presParOf" srcId="{701C4E78-187A-46C9-98E6-01D980B0D89E}" destId="{C3F732D8-E8E7-4FD6-B0B0-9F0FD0FF318A}" srcOrd="2" destOrd="0" presId="urn:microsoft.com/office/officeart/2005/8/layout/hierarchy3"/>
    <dgm:cxn modelId="{D158E62A-7445-43E5-97C5-A6AEE8681D76}" type="presParOf" srcId="{701C4E78-187A-46C9-98E6-01D980B0D89E}" destId="{762EAA58-8057-48F9-BC01-49BE18B75F96}" srcOrd="3"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6B697-0435-425C-9DF5-4D5429D15926}"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US"/>
        </a:p>
      </dgm:t>
    </dgm:pt>
    <dgm:pt modelId="{1674EC30-1B54-4860-A95B-A7A1730D48DD}">
      <dgm:prSet phldrT="[Text]"/>
      <dgm:spPr/>
      <dgm:t>
        <a:bodyPr/>
        <a:lstStyle/>
        <a:p>
          <a:r>
            <a:rPr lang="nl-NL" dirty="0">
              <a:latin typeface="Roboto Bk" pitchFamily="2" charset="0"/>
              <a:ea typeface="Roboto Bk" pitchFamily="2" charset="0"/>
            </a:rPr>
            <a:t>Collect</a:t>
          </a:r>
          <a:endParaRPr lang="en-US" dirty="0">
            <a:latin typeface="Roboto Bk" pitchFamily="2" charset="0"/>
            <a:ea typeface="Roboto Bk" pitchFamily="2" charset="0"/>
          </a:endParaRPr>
        </a:p>
      </dgm:t>
    </dgm:pt>
    <dgm:pt modelId="{AD8CBF7A-F937-469C-942D-48C322102BBC}" type="parTrans" cxnId="{A2545B96-5CA2-42DF-8EBB-042AF57EBA46}">
      <dgm:prSet/>
      <dgm:spPr/>
      <dgm:t>
        <a:bodyPr/>
        <a:lstStyle/>
        <a:p>
          <a:endParaRPr lang="en-US"/>
        </a:p>
      </dgm:t>
    </dgm:pt>
    <dgm:pt modelId="{81AC8ECC-79F1-4D7A-A793-F414C205F33C}" type="sibTrans" cxnId="{A2545B96-5CA2-42DF-8EBB-042AF57EBA46}">
      <dgm:prSet/>
      <dgm:spPr/>
      <dgm:t>
        <a:bodyPr/>
        <a:lstStyle/>
        <a:p>
          <a:endParaRPr lang="en-US"/>
        </a:p>
      </dgm:t>
    </dgm:pt>
    <dgm:pt modelId="{A063C76F-0C8F-4BFA-B89E-79C150E3E6C8}">
      <dgm:prSet phldrT="[Text]"/>
      <dgm:spPr/>
      <dgm:t>
        <a:bodyPr/>
        <a:lstStyle/>
        <a:p>
          <a:r>
            <a:rPr lang="nl-NL" dirty="0">
              <a:latin typeface="Roboto" pitchFamily="2" charset="0"/>
              <a:ea typeface="Roboto" pitchFamily="2" charset="0"/>
            </a:rPr>
            <a:t>retroharmonize</a:t>
          </a:r>
          <a:endParaRPr lang="en-US" dirty="0">
            <a:latin typeface="Roboto" pitchFamily="2" charset="0"/>
            <a:ea typeface="Roboto" pitchFamily="2" charset="0"/>
          </a:endParaRPr>
        </a:p>
      </dgm:t>
    </dgm:pt>
    <dgm:pt modelId="{8E74C430-F129-400D-8A87-019028F96517}" type="parTrans" cxnId="{17B8213D-0C10-4BF0-8CEB-B8AAC6757150}">
      <dgm:prSet/>
      <dgm:spPr/>
      <dgm:t>
        <a:bodyPr/>
        <a:lstStyle/>
        <a:p>
          <a:endParaRPr lang="en-US"/>
        </a:p>
      </dgm:t>
    </dgm:pt>
    <dgm:pt modelId="{BEC11080-D352-4E9A-B4E7-C34FB07519D8}" type="sibTrans" cxnId="{17B8213D-0C10-4BF0-8CEB-B8AAC6757150}">
      <dgm:prSet/>
      <dgm:spPr/>
      <dgm:t>
        <a:bodyPr/>
        <a:lstStyle/>
        <a:p>
          <a:endParaRPr lang="en-US"/>
        </a:p>
      </dgm:t>
    </dgm:pt>
    <dgm:pt modelId="{E9A44220-F9D8-43ED-AEB0-EE7481F32890}">
      <dgm:prSet phldrT="[Text]"/>
      <dgm:spPr/>
      <dgm:t>
        <a:bodyPr/>
        <a:lstStyle/>
        <a:p>
          <a:r>
            <a:rPr lang="nl-NL" dirty="0">
              <a:latin typeface="Roboto" pitchFamily="2" charset="0"/>
              <a:ea typeface="Roboto" pitchFamily="2" charset="0"/>
            </a:rPr>
            <a:t>regions</a:t>
          </a:r>
          <a:endParaRPr lang="en-US" dirty="0">
            <a:latin typeface="Roboto" pitchFamily="2" charset="0"/>
            <a:ea typeface="Roboto" pitchFamily="2" charset="0"/>
          </a:endParaRPr>
        </a:p>
      </dgm:t>
    </dgm:pt>
    <dgm:pt modelId="{3E32BC54-F707-4BAF-944A-D872A8A04D71}" type="parTrans" cxnId="{DE9C054D-1E9E-4EF2-A57A-2ED5229357AE}">
      <dgm:prSet/>
      <dgm:spPr/>
      <dgm:t>
        <a:bodyPr/>
        <a:lstStyle/>
        <a:p>
          <a:endParaRPr lang="en-US"/>
        </a:p>
      </dgm:t>
    </dgm:pt>
    <dgm:pt modelId="{994E081C-773C-42AE-B6DA-D013E2A0E817}" type="sibTrans" cxnId="{DE9C054D-1E9E-4EF2-A57A-2ED5229357AE}">
      <dgm:prSet/>
      <dgm:spPr/>
      <dgm:t>
        <a:bodyPr/>
        <a:lstStyle/>
        <a:p>
          <a:endParaRPr lang="en-US"/>
        </a:p>
      </dgm:t>
    </dgm:pt>
    <dgm:pt modelId="{C243F136-A371-4478-B2C6-ADA009E31D09}">
      <dgm:prSet phldrT="[Text]" custT="1"/>
      <dgm:spPr/>
      <dgm:t>
        <a:bodyPr/>
        <a:lstStyle/>
        <a:p>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gm:t>
    </dgm:pt>
    <dgm:pt modelId="{64A23AA7-F888-4035-9932-DD9439D06CA9}" type="parTrans" cxnId="{910422EF-1625-47B5-8172-61D640AE136D}">
      <dgm:prSet/>
      <dgm:spPr/>
      <dgm:t>
        <a:bodyPr/>
        <a:lstStyle/>
        <a:p>
          <a:endParaRPr lang="en-US"/>
        </a:p>
      </dgm:t>
    </dgm:pt>
    <dgm:pt modelId="{D00A6A5B-AA11-4CC3-9B4B-DFCA38195423}" type="sibTrans" cxnId="{910422EF-1625-47B5-8172-61D640AE136D}">
      <dgm:prSet/>
      <dgm:spPr/>
      <dgm:t>
        <a:bodyPr/>
        <a:lstStyle/>
        <a:p>
          <a:endParaRPr lang="en-US"/>
        </a:p>
      </dgm:t>
    </dgm:pt>
    <dgm:pt modelId="{5EB105A3-0E6B-4F11-B9BA-276C5623A8AF}">
      <dgm:prSet phldrT="[Text]" custT="1"/>
      <dgm:spPr/>
      <dgm:t>
        <a:bodyPr/>
        <a:lstStyle/>
        <a:p>
          <a:r>
            <a:rPr lang="nl-NL" sz="1800" dirty="0">
              <a:latin typeface="Roboto" pitchFamily="2" charset="0"/>
              <a:ea typeface="Roboto" pitchFamily="2" charset="0"/>
            </a:rPr>
            <a:t>Recode/ transform</a:t>
          </a:r>
          <a:endParaRPr lang="en-US" sz="1800" dirty="0">
            <a:latin typeface="Roboto" pitchFamily="2" charset="0"/>
            <a:ea typeface="Roboto" pitchFamily="2" charset="0"/>
          </a:endParaRPr>
        </a:p>
      </dgm:t>
    </dgm:pt>
    <dgm:pt modelId="{E86A3EBD-C4A4-4ACC-8FD7-0DCA4266D1B0}" type="parTrans" cxnId="{A7575124-667F-42C4-9A41-47F136169183}">
      <dgm:prSet/>
      <dgm:spPr/>
      <dgm:t>
        <a:bodyPr/>
        <a:lstStyle/>
        <a:p>
          <a:endParaRPr lang="en-US"/>
        </a:p>
      </dgm:t>
    </dgm:pt>
    <dgm:pt modelId="{06C94447-9324-4795-8B3D-A54308F29464}" type="sibTrans" cxnId="{A7575124-667F-42C4-9A41-47F136169183}">
      <dgm:prSet/>
      <dgm:spPr/>
      <dgm:t>
        <a:bodyPr/>
        <a:lstStyle/>
        <a:p>
          <a:endParaRPr lang="en-US"/>
        </a:p>
      </dgm:t>
    </dgm:pt>
    <dgm:pt modelId="{3FF68685-C939-43D1-93A2-07F767A9AC82}">
      <dgm:prSet phldrT="[Text]" custT="1"/>
      <dgm:spPr/>
      <dgm:t>
        <a:bodyPr/>
        <a:lstStyle/>
        <a:p>
          <a:r>
            <a:rPr lang="nl-NL" sz="1800" dirty="0">
              <a:latin typeface="Roboto" pitchFamily="2" charset="0"/>
              <a:ea typeface="Roboto" pitchFamily="2" charset="0"/>
            </a:rPr>
            <a:t>Impute, correct</a:t>
          </a:r>
          <a:endParaRPr lang="en-US" sz="1800" dirty="0">
            <a:latin typeface="Roboto" pitchFamily="2" charset="0"/>
            <a:ea typeface="Roboto" pitchFamily="2" charset="0"/>
          </a:endParaRPr>
        </a:p>
      </dgm:t>
    </dgm:pt>
    <dgm:pt modelId="{379D16F1-8808-48DE-BF2E-06768101D1FA}" type="parTrans" cxnId="{16370430-5F54-4CE9-A6C6-5B6439657221}">
      <dgm:prSet/>
      <dgm:spPr/>
      <dgm:t>
        <a:bodyPr/>
        <a:lstStyle/>
        <a:p>
          <a:endParaRPr lang="en-US"/>
        </a:p>
      </dgm:t>
    </dgm:pt>
    <dgm:pt modelId="{3FCCACF2-F4B2-494D-90B3-BC27E13FED10}" type="sibTrans" cxnId="{16370430-5F54-4CE9-A6C6-5B6439657221}">
      <dgm:prSet/>
      <dgm:spPr/>
      <dgm:t>
        <a:bodyPr/>
        <a:lstStyle/>
        <a:p>
          <a:endParaRPr lang="en-US"/>
        </a:p>
      </dgm:t>
    </dgm:pt>
    <dgm:pt modelId="{FD9BB394-13AB-4D4F-B7FF-396AD7E99B40}">
      <dgm:prSet phldrT="[Text]"/>
      <dgm:spPr/>
      <dgm:t>
        <a:bodyPr/>
        <a:lstStyle/>
        <a:p>
          <a:r>
            <a:rPr lang="nl-NL" dirty="0">
              <a:latin typeface="Roboto Bk" pitchFamily="2" charset="0"/>
              <a:ea typeface="Roboto Bk" pitchFamily="2" charset="0"/>
            </a:rPr>
            <a:t>Release</a:t>
          </a:r>
          <a:endParaRPr lang="en-US" dirty="0">
            <a:latin typeface="Roboto Bk" pitchFamily="2" charset="0"/>
            <a:ea typeface="Roboto Bk" pitchFamily="2" charset="0"/>
          </a:endParaRPr>
        </a:p>
      </dgm:t>
    </dgm:pt>
    <dgm:pt modelId="{164835B2-F6D7-4988-9D96-2344266ACC3C}" type="parTrans" cxnId="{E080B4EE-01B2-40B7-A326-7BCA25653F07}">
      <dgm:prSet/>
      <dgm:spPr/>
      <dgm:t>
        <a:bodyPr/>
        <a:lstStyle/>
        <a:p>
          <a:endParaRPr lang="en-US"/>
        </a:p>
      </dgm:t>
    </dgm:pt>
    <dgm:pt modelId="{AD89EE18-D4CC-491C-88E1-C279ED4813CC}" type="sibTrans" cxnId="{E080B4EE-01B2-40B7-A326-7BCA25653F07}">
      <dgm:prSet/>
      <dgm:spPr/>
      <dgm:t>
        <a:bodyPr/>
        <a:lstStyle/>
        <a:p>
          <a:endParaRPr lang="en-US"/>
        </a:p>
      </dgm:t>
    </dgm:pt>
    <dgm:pt modelId="{8DF32B55-A952-4A41-8412-F461CED2F516}">
      <dgm:prSet phldrT="[Text]"/>
      <dgm:spPr/>
      <dgm:t>
        <a:bodyPr/>
        <a:lstStyle/>
        <a:p>
          <a:r>
            <a:rPr lang="nl-NL" dirty="0">
              <a:latin typeface="Roboto" pitchFamily="2" charset="0"/>
              <a:ea typeface="Roboto" pitchFamily="2" charset="0"/>
            </a:rPr>
            <a:t>Automatic documentation</a:t>
          </a:r>
          <a:endParaRPr lang="en-US" dirty="0">
            <a:latin typeface="Roboto" pitchFamily="2" charset="0"/>
            <a:ea typeface="Roboto" pitchFamily="2" charset="0"/>
          </a:endParaRPr>
        </a:p>
      </dgm:t>
    </dgm:pt>
    <dgm:pt modelId="{A1FF048E-0687-49D1-9E66-44BB90BC207D}" type="parTrans" cxnId="{87C1EA8A-B425-463E-A2A7-9451C4481961}">
      <dgm:prSet/>
      <dgm:spPr/>
      <dgm:t>
        <a:bodyPr/>
        <a:lstStyle/>
        <a:p>
          <a:endParaRPr lang="en-US"/>
        </a:p>
      </dgm:t>
    </dgm:pt>
    <dgm:pt modelId="{AFADF7CA-8C8C-4D19-8A5C-941B6B130453}" type="sibTrans" cxnId="{87C1EA8A-B425-463E-A2A7-9451C4481961}">
      <dgm:prSet/>
      <dgm:spPr/>
      <dgm:t>
        <a:bodyPr/>
        <a:lstStyle/>
        <a:p>
          <a:endParaRPr lang="en-US"/>
        </a:p>
      </dgm:t>
    </dgm:pt>
    <dgm:pt modelId="{59CB77FD-AFFC-4678-B9D5-F094AE086D83}">
      <dgm:prSet phldrT="[Text]"/>
      <dgm:spPr/>
      <dgm:t>
        <a:bodyPr/>
        <a:lstStyle/>
        <a:p>
          <a:r>
            <a:rPr lang="nl-NL" dirty="0">
              <a:latin typeface="Roboto" pitchFamily="2" charset="0"/>
              <a:ea typeface="Roboto" pitchFamily="2" charset="0"/>
            </a:rPr>
            <a:t>Placement in research projects</a:t>
          </a:r>
          <a:endParaRPr lang="en-US" dirty="0">
            <a:latin typeface="Roboto" pitchFamily="2" charset="0"/>
            <a:ea typeface="Roboto" pitchFamily="2" charset="0"/>
          </a:endParaRPr>
        </a:p>
      </dgm:t>
    </dgm:pt>
    <dgm:pt modelId="{7B62B050-7426-4D70-9D4F-99D087B6CE8E}" type="parTrans" cxnId="{CA89E8DA-E59F-4E49-BC80-194E413203F1}">
      <dgm:prSet/>
      <dgm:spPr/>
      <dgm:t>
        <a:bodyPr/>
        <a:lstStyle/>
        <a:p>
          <a:endParaRPr lang="en-US"/>
        </a:p>
      </dgm:t>
    </dgm:pt>
    <dgm:pt modelId="{5FA65A94-85EB-4814-89A3-74F82AC42EEE}" type="sibTrans" cxnId="{CA89E8DA-E59F-4E49-BC80-194E413203F1}">
      <dgm:prSet/>
      <dgm:spPr/>
      <dgm:t>
        <a:bodyPr/>
        <a:lstStyle/>
        <a:p>
          <a:endParaRPr lang="en-US"/>
        </a:p>
      </dgm:t>
    </dgm:pt>
    <dgm:pt modelId="{0355F4F5-2F49-4FC7-BB6A-63B950AA6FE1}">
      <dgm:prSet phldrT="[Text]"/>
      <dgm:spPr/>
      <dgm:t>
        <a:bodyPr/>
        <a:lstStyle/>
        <a:p>
          <a:r>
            <a:rPr lang="nl-NL" dirty="0">
              <a:latin typeface="Roboto" pitchFamily="2" charset="0"/>
              <a:ea typeface="Roboto" pitchFamily="2" charset="0"/>
            </a:rPr>
            <a:t>Iotables</a:t>
          </a:r>
          <a:endParaRPr lang="en-US" dirty="0">
            <a:latin typeface="Roboto" pitchFamily="2" charset="0"/>
            <a:ea typeface="Roboto" pitchFamily="2" charset="0"/>
          </a:endParaRPr>
        </a:p>
      </dgm:t>
    </dgm:pt>
    <dgm:pt modelId="{5D2E3B81-CCBE-4EC5-B10A-F60E0665B59F}" type="parTrans" cxnId="{C58B4A53-B756-4621-9DA0-47DAE40EB2A3}">
      <dgm:prSet/>
      <dgm:spPr/>
      <dgm:t>
        <a:bodyPr/>
        <a:lstStyle/>
        <a:p>
          <a:endParaRPr lang="en-US"/>
        </a:p>
      </dgm:t>
    </dgm:pt>
    <dgm:pt modelId="{7596E636-3D49-42D7-AF4B-9319EFB93E35}" type="sibTrans" cxnId="{C58B4A53-B756-4621-9DA0-47DAE40EB2A3}">
      <dgm:prSet/>
      <dgm:spPr/>
      <dgm:t>
        <a:bodyPr/>
        <a:lstStyle/>
        <a:p>
          <a:endParaRPr lang="en-US"/>
        </a:p>
      </dgm:t>
    </dgm:pt>
    <dgm:pt modelId="{C936C6B2-284C-4894-9523-BEDDF8C54F21}">
      <dgm:prSet phldrT="[Text]"/>
      <dgm:spPr/>
      <dgm:t>
        <a:bodyPr/>
        <a:lstStyle/>
        <a:p>
          <a:r>
            <a:rPr lang="nl-NL" dirty="0">
              <a:latin typeface="Roboto" pitchFamily="2" charset="0"/>
              <a:ea typeface="Roboto" pitchFamily="2" charset="0"/>
            </a:rPr>
            <a:t>R/Phython</a:t>
          </a:r>
          <a:endParaRPr lang="en-US" dirty="0">
            <a:latin typeface="Roboto" pitchFamily="2" charset="0"/>
            <a:ea typeface="Roboto" pitchFamily="2" charset="0"/>
          </a:endParaRPr>
        </a:p>
      </dgm:t>
    </dgm:pt>
    <dgm:pt modelId="{C6FAAEC9-A788-446B-A6B9-6CC2A9CB3EEA}" type="parTrans" cxnId="{75B812A2-C5AA-4D32-9CC4-60D54F835CA7}">
      <dgm:prSet/>
      <dgm:spPr/>
      <dgm:t>
        <a:bodyPr/>
        <a:lstStyle/>
        <a:p>
          <a:endParaRPr lang="en-US"/>
        </a:p>
      </dgm:t>
    </dgm:pt>
    <dgm:pt modelId="{5DD13F85-149E-4514-98A5-1871593EA5AE}" type="sibTrans" cxnId="{75B812A2-C5AA-4D32-9CC4-60D54F835CA7}">
      <dgm:prSet/>
      <dgm:spPr/>
      <dgm:t>
        <a:bodyPr/>
        <a:lstStyle/>
        <a:p>
          <a:endParaRPr lang="en-US"/>
        </a:p>
      </dgm:t>
    </dgm:pt>
    <dgm:pt modelId="{8B9C1F80-A47B-4E02-8734-3CB783045B89}">
      <dgm:prSet phldrT="[Text]"/>
      <dgm:spPr/>
      <dgm:t>
        <a:bodyPr/>
        <a:lstStyle/>
        <a:p>
          <a:r>
            <a:rPr lang="nl-NL" dirty="0">
              <a:latin typeface="Roboto" pitchFamily="2" charset="0"/>
              <a:ea typeface="Roboto" pitchFamily="2" charset="0"/>
            </a:rPr>
            <a:t>Data API</a:t>
          </a:r>
          <a:endParaRPr lang="en-US" dirty="0">
            <a:latin typeface="Roboto" pitchFamily="2" charset="0"/>
            <a:ea typeface="Roboto" pitchFamily="2" charset="0"/>
          </a:endParaRPr>
        </a:p>
      </dgm:t>
    </dgm:pt>
    <dgm:pt modelId="{9097F9E1-F196-426A-B250-F93724B05499}" type="parTrans" cxnId="{35DEA7FC-4FCC-4A9C-ABEB-53B2502A86AB}">
      <dgm:prSet/>
      <dgm:spPr/>
      <dgm:t>
        <a:bodyPr/>
        <a:lstStyle/>
        <a:p>
          <a:endParaRPr lang="en-US"/>
        </a:p>
      </dgm:t>
    </dgm:pt>
    <dgm:pt modelId="{1EFF89C5-5476-4B9F-8685-5BB2EF36BFCB}" type="sibTrans" cxnId="{35DEA7FC-4FCC-4A9C-ABEB-53B2502A86AB}">
      <dgm:prSet/>
      <dgm:spPr/>
      <dgm:t>
        <a:bodyPr/>
        <a:lstStyle/>
        <a:p>
          <a:endParaRPr lang="en-US"/>
        </a:p>
      </dgm:t>
    </dgm:pt>
    <dgm:pt modelId="{A39DFB20-4481-4B90-8CB7-BC04F9D23B69}">
      <dgm:prSet phldrT="[Text]" custT="1"/>
      <dgm:spPr/>
      <dgm:t>
        <a:bodyPr/>
        <a:lstStyle/>
        <a:p>
          <a:r>
            <a:rPr lang="nl-NL" sz="1800" dirty="0">
              <a:latin typeface="Roboto" pitchFamily="2" charset="0"/>
              <a:ea typeface="Roboto" pitchFamily="2" charset="0"/>
            </a:rPr>
            <a:t>Validate, test</a:t>
          </a:r>
          <a:endParaRPr lang="en-US" sz="1600" dirty="0">
            <a:latin typeface="Roboto" pitchFamily="2" charset="0"/>
            <a:ea typeface="Roboto" pitchFamily="2" charset="0"/>
          </a:endParaRPr>
        </a:p>
      </dgm:t>
    </dgm:pt>
    <dgm:pt modelId="{0163A4C9-6025-4E6A-9C7D-6EB07B51ABF5}" type="parTrans" cxnId="{15781D8C-60CA-4034-A21D-DD839B602B1B}">
      <dgm:prSet/>
      <dgm:spPr/>
      <dgm:t>
        <a:bodyPr/>
        <a:lstStyle/>
        <a:p>
          <a:endParaRPr lang="en-US"/>
        </a:p>
      </dgm:t>
    </dgm:pt>
    <dgm:pt modelId="{89B6C939-D512-4AD1-B610-E07FA6F39C47}" type="sibTrans" cxnId="{15781D8C-60CA-4034-A21D-DD839B602B1B}">
      <dgm:prSet/>
      <dgm:spPr/>
      <dgm:t>
        <a:bodyPr/>
        <a:lstStyle/>
        <a:p>
          <a:endParaRPr lang="en-US"/>
        </a:p>
      </dgm:t>
    </dgm:pt>
    <dgm:pt modelId="{1A126276-ABB9-41B3-B6F7-B48FF5648797}" type="pres">
      <dgm:prSet presAssocID="{C276B697-0435-425C-9DF5-4D5429D15926}" presName="theList" presStyleCnt="0">
        <dgm:presLayoutVars>
          <dgm:dir/>
          <dgm:animLvl val="lvl"/>
          <dgm:resizeHandles val="exact"/>
        </dgm:presLayoutVars>
      </dgm:prSet>
      <dgm:spPr/>
    </dgm:pt>
    <dgm:pt modelId="{8E52F3D8-AAF6-4BB6-9A02-EF2127D9D0D6}" type="pres">
      <dgm:prSet presAssocID="{1674EC30-1B54-4860-A95B-A7A1730D48DD}" presName="compNode" presStyleCnt="0"/>
      <dgm:spPr/>
    </dgm:pt>
    <dgm:pt modelId="{6092A924-93C3-4B0E-BC08-0ACD652C00B2}" type="pres">
      <dgm:prSet presAssocID="{1674EC30-1B54-4860-A95B-A7A1730D48DD}" presName="noGeometry" presStyleCnt="0"/>
      <dgm:spPr/>
    </dgm:pt>
    <dgm:pt modelId="{1B9C67A5-0E92-4B69-8F80-9CFF8085801A}" type="pres">
      <dgm:prSet presAssocID="{1674EC30-1B54-4860-A95B-A7A1730D48DD}" presName="childTextVisible" presStyleLbl="bgAccFollowNode1" presStyleIdx="0" presStyleCnt="3">
        <dgm:presLayoutVars>
          <dgm:bulletEnabled val="1"/>
        </dgm:presLayoutVars>
      </dgm:prSet>
      <dgm:spPr/>
    </dgm:pt>
    <dgm:pt modelId="{8A447C99-48F2-4108-9246-6B1C55722DEB}" type="pres">
      <dgm:prSet presAssocID="{1674EC30-1B54-4860-A95B-A7A1730D48DD}" presName="childTextHidden" presStyleLbl="bgAccFollowNode1" presStyleIdx="0" presStyleCnt="3"/>
      <dgm:spPr/>
    </dgm:pt>
    <dgm:pt modelId="{ECAD0378-3708-4E5E-871E-72A3B678BC25}" type="pres">
      <dgm:prSet presAssocID="{1674EC30-1B54-4860-A95B-A7A1730D48DD}" presName="parentText" presStyleLbl="node1" presStyleIdx="0" presStyleCnt="3">
        <dgm:presLayoutVars>
          <dgm:chMax val="1"/>
          <dgm:bulletEnabled val="1"/>
        </dgm:presLayoutVars>
      </dgm:prSet>
      <dgm:spPr/>
    </dgm:pt>
    <dgm:pt modelId="{6BD1E829-09AE-4CBB-80DD-39458B1527CC}" type="pres">
      <dgm:prSet presAssocID="{1674EC30-1B54-4860-A95B-A7A1730D48DD}" presName="aSpace" presStyleCnt="0"/>
      <dgm:spPr/>
    </dgm:pt>
    <dgm:pt modelId="{445F0E19-D8F7-4584-971D-63BCD2AACFFB}" type="pres">
      <dgm:prSet presAssocID="{C243F136-A371-4478-B2C6-ADA009E31D09}" presName="compNode" presStyleCnt="0"/>
      <dgm:spPr/>
    </dgm:pt>
    <dgm:pt modelId="{C4D2A690-E5CE-43E2-AED4-0196DE1D2A9C}" type="pres">
      <dgm:prSet presAssocID="{C243F136-A371-4478-B2C6-ADA009E31D09}" presName="noGeometry" presStyleCnt="0"/>
      <dgm:spPr/>
    </dgm:pt>
    <dgm:pt modelId="{614297FE-1BE5-4C55-A9F4-97B714CA764C}" type="pres">
      <dgm:prSet presAssocID="{C243F136-A371-4478-B2C6-ADA009E31D09}" presName="childTextVisible" presStyleLbl="bgAccFollowNode1" presStyleIdx="1" presStyleCnt="3">
        <dgm:presLayoutVars>
          <dgm:bulletEnabled val="1"/>
        </dgm:presLayoutVars>
      </dgm:prSet>
      <dgm:spPr/>
    </dgm:pt>
    <dgm:pt modelId="{ED610C33-0A90-4B9E-AF37-D1F73F9EA5EE}" type="pres">
      <dgm:prSet presAssocID="{C243F136-A371-4478-B2C6-ADA009E31D09}" presName="childTextHidden" presStyleLbl="bgAccFollowNode1" presStyleIdx="1" presStyleCnt="3"/>
      <dgm:spPr/>
    </dgm:pt>
    <dgm:pt modelId="{E9B96769-AC8A-4007-A0E4-2B2846DB8A8B}" type="pres">
      <dgm:prSet presAssocID="{C243F136-A371-4478-B2C6-ADA009E31D09}" presName="parentText" presStyleLbl="node1" presStyleIdx="1" presStyleCnt="3">
        <dgm:presLayoutVars>
          <dgm:chMax val="1"/>
          <dgm:bulletEnabled val="1"/>
        </dgm:presLayoutVars>
      </dgm:prSet>
      <dgm:spPr/>
    </dgm:pt>
    <dgm:pt modelId="{94A86A3E-18EA-4500-B9E9-454E6BB22FD9}" type="pres">
      <dgm:prSet presAssocID="{C243F136-A371-4478-B2C6-ADA009E31D09}" presName="aSpace" presStyleCnt="0"/>
      <dgm:spPr/>
    </dgm:pt>
    <dgm:pt modelId="{8EE20521-44D0-4122-9462-AE55C941C45E}" type="pres">
      <dgm:prSet presAssocID="{FD9BB394-13AB-4D4F-B7FF-396AD7E99B40}" presName="compNode" presStyleCnt="0"/>
      <dgm:spPr/>
    </dgm:pt>
    <dgm:pt modelId="{0BCF2043-1ABB-4456-8D36-566FBF465C4C}" type="pres">
      <dgm:prSet presAssocID="{FD9BB394-13AB-4D4F-B7FF-396AD7E99B40}" presName="noGeometry" presStyleCnt="0"/>
      <dgm:spPr/>
    </dgm:pt>
    <dgm:pt modelId="{61DBCB74-E4C2-4399-B03D-65B38890D411}" type="pres">
      <dgm:prSet presAssocID="{FD9BB394-13AB-4D4F-B7FF-396AD7E99B40}" presName="childTextVisible" presStyleLbl="bgAccFollowNode1" presStyleIdx="2" presStyleCnt="3">
        <dgm:presLayoutVars>
          <dgm:bulletEnabled val="1"/>
        </dgm:presLayoutVars>
      </dgm:prSet>
      <dgm:spPr/>
    </dgm:pt>
    <dgm:pt modelId="{25B5B2D2-D9E8-4431-837A-3C0676CD453B}" type="pres">
      <dgm:prSet presAssocID="{FD9BB394-13AB-4D4F-B7FF-396AD7E99B40}" presName="childTextHidden" presStyleLbl="bgAccFollowNode1" presStyleIdx="2" presStyleCnt="3"/>
      <dgm:spPr/>
    </dgm:pt>
    <dgm:pt modelId="{4107D6C8-6200-49A0-AD02-1F1728645B83}" type="pres">
      <dgm:prSet presAssocID="{FD9BB394-13AB-4D4F-B7FF-396AD7E99B40}" presName="parentText" presStyleLbl="node1" presStyleIdx="2" presStyleCnt="3">
        <dgm:presLayoutVars>
          <dgm:chMax val="1"/>
          <dgm:bulletEnabled val="1"/>
        </dgm:presLayoutVars>
      </dgm:prSet>
      <dgm:spPr/>
    </dgm:pt>
  </dgm:ptLst>
  <dgm:cxnLst>
    <dgm:cxn modelId="{6E88D705-222D-49B4-9B68-FAD53BE54EC3}" type="presOf" srcId="{A39DFB20-4481-4B90-8CB7-BC04F9D23B69}" destId="{614297FE-1BE5-4C55-A9F4-97B714CA764C}" srcOrd="0" destOrd="2" presId="urn:microsoft.com/office/officeart/2005/8/layout/hProcess6"/>
    <dgm:cxn modelId="{78926A06-97D4-46C9-917C-48F9E1E071C5}" type="presOf" srcId="{8DF32B55-A952-4A41-8412-F461CED2F516}" destId="{25B5B2D2-D9E8-4431-837A-3C0676CD453B}" srcOrd="1" destOrd="0" presId="urn:microsoft.com/office/officeart/2005/8/layout/hProcess6"/>
    <dgm:cxn modelId="{188F7F16-E7C9-4612-A699-F2979745A22B}" type="presOf" srcId="{59CB77FD-AFFC-4678-B9D5-F094AE086D83}" destId="{25B5B2D2-D9E8-4431-837A-3C0676CD453B}" srcOrd="1" destOrd="1" presId="urn:microsoft.com/office/officeart/2005/8/layout/hProcess6"/>
    <dgm:cxn modelId="{A7575124-667F-42C4-9A41-47F136169183}" srcId="{C243F136-A371-4478-B2C6-ADA009E31D09}" destId="{5EB105A3-0E6B-4F11-B9BA-276C5623A8AF}" srcOrd="0" destOrd="0" parTransId="{E86A3EBD-C4A4-4ACC-8FD7-0DCA4266D1B0}" sibTransId="{06C94447-9324-4795-8B3D-A54308F29464}"/>
    <dgm:cxn modelId="{910E0E28-63EB-4DA8-8091-8DFBD5CB07EB}" type="presOf" srcId="{A39DFB20-4481-4B90-8CB7-BC04F9D23B69}" destId="{ED610C33-0A90-4B9E-AF37-D1F73F9EA5EE}" srcOrd="1" destOrd="2" presId="urn:microsoft.com/office/officeart/2005/8/layout/hProcess6"/>
    <dgm:cxn modelId="{16370430-5F54-4CE9-A6C6-5B6439657221}" srcId="{C243F136-A371-4478-B2C6-ADA009E31D09}" destId="{3FF68685-C939-43D1-93A2-07F767A9AC82}" srcOrd="1" destOrd="0" parTransId="{379D16F1-8808-48DE-BF2E-06768101D1FA}" sibTransId="{3FCCACF2-F4B2-494D-90B3-BC27E13FED10}"/>
    <dgm:cxn modelId="{5531FF32-0F92-4984-93C5-4E539A21356C}" type="presOf" srcId="{FD9BB394-13AB-4D4F-B7FF-396AD7E99B40}" destId="{4107D6C8-6200-49A0-AD02-1F1728645B83}" srcOrd="0" destOrd="0" presId="urn:microsoft.com/office/officeart/2005/8/layout/hProcess6"/>
    <dgm:cxn modelId="{29246237-E84D-4E10-8C4A-0079D6668CF7}" type="presOf" srcId="{5EB105A3-0E6B-4F11-B9BA-276C5623A8AF}" destId="{ED610C33-0A90-4B9E-AF37-D1F73F9EA5EE}" srcOrd="1" destOrd="0" presId="urn:microsoft.com/office/officeart/2005/8/layout/hProcess6"/>
    <dgm:cxn modelId="{17B8213D-0C10-4BF0-8CEB-B8AAC6757150}" srcId="{1674EC30-1B54-4860-A95B-A7A1730D48DD}" destId="{A063C76F-0C8F-4BFA-B89E-79C150E3E6C8}" srcOrd="0" destOrd="0" parTransId="{8E74C430-F129-400D-8A87-019028F96517}" sibTransId="{BEC11080-D352-4E9A-B4E7-C34FB07519D8}"/>
    <dgm:cxn modelId="{9D135A62-5A68-4CD7-92A2-04CB20BD717F}" type="presOf" srcId="{C936C6B2-284C-4894-9523-BEDDF8C54F21}" destId="{1B9C67A5-0E92-4B69-8F80-9CFF8085801A}" srcOrd="0" destOrd="3" presId="urn:microsoft.com/office/officeart/2005/8/layout/hProcess6"/>
    <dgm:cxn modelId="{D3B91E63-D7F3-4A09-8B57-BE94424CF01C}" type="presOf" srcId="{8DF32B55-A952-4A41-8412-F461CED2F516}" destId="{61DBCB74-E4C2-4399-B03D-65B38890D411}" srcOrd="0" destOrd="0" presId="urn:microsoft.com/office/officeart/2005/8/layout/hProcess6"/>
    <dgm:cxn modelId="{B0F64445-F925-4692-A84B-D281CFD3B58F}" type="presOf" srcId="{8B9C1F80-A47B-4E02-8734-3CB783045B89}" destId="{61DBCB74-E4C2-4399-B03D-65B38890D411}" srcOrd="0" destOrd="2" presId="urn:microsoft.com/office/officeart/2005/8/layout/hProcess6"/>
    <dgm:cxn modelId="{DE9C054D-1E9E-4EF2-A57A-2ED5229357AE}" srcId="{1674EC30-1B54-4860-A95B-A7A1730D48DD}" destId="{E9A44220-F9D8-43ED-AEB0-EE7481F32890}" srcOrd="1" destOrd="0" parTransId="{3E32BC54-F707-4BAF-944A-D872A8A04D71}" sibTransId="{994E081C-773C-42AE-B6DA-D013E2A0E817}"/>
    <dgm:cxn modelId="{120D8151-0454-4FC2-9EB3-B7B63AE433DD}" type="presOf" srcId="{8B9C1F80-A47B-4E02-8734-3CB783045B89}" destId="{25B5B2D2-D9E8-4431-837A-3C0676CD453B}" srcOrd="1" destOrd="2" presId="urn:microsoft.com/office/officeart/2005/8/layout/hProcess6"/>
    <dgm:cxn modelId="{C58B4A53-B756-4621-9DA0-47DAE40EB2A3}" srcId="{1674EC30-1B54-4860-A95B-A7A1730D48DD}" destId="{0355F4F5-2F49-4FC7-BB6A-63B950AA6FE1}" srcOrd="2" destOrd="0" parTransId="{5D2E3B81-CCBE-4EC5-B10A-F60E0665B59F}" sibTransId="{7596E636-3D49-42D7-AF4B-9319EFB93E35}"/>
    <dgm:cxn modelId="{4F645853-ACEF-4986-B2FE-7C823A9945B7}" type="presOf" srcId="{1674EC30-1B54-4860-A95B-A7A1730D48DD}" destId="{ECAD0378-3708-4E5E-871E-72A3B678BC25}" srcOrd="0" destOrd="0" presId="urn:microsoft.com/office/officeart/2005/8/layout/hProcess6"/>
    <dgm:cxn modelId="{D7844C5A-E155-4CFB-A2C6-AE8AFF953523}" type="presOf" srcId="{59CB77FD-AFFC-4678-B9D5-F094AE086D83}" destId="{61DBCB74-E4C2-4399-B03D-65B38890D411}" srcOrd="0" destOrd="1" presId="urn:microsoft.com/office/officeart/2005/8/layout/hProcess6"/>
    <dgm:cxn modelId="{924F1E88-4474-4FEE-919A-EAB5639516B8}" type="presOf" srcId="{A063C76F-0C8F-4BFA-B89E-79C150E3E6C8}" destId="{1B9C67A5-0E92-4B69-8F80-9CFF8085801A}" srcOrd="0" destOrd="0" presId="urn:microsoft.com/office/officeart/2005/8/layout/hProcess6"/>
    <dgm:cxn modelId="{87C1EA8A-B425-463E-A2A7-9451C4481961}" srcId="{FD9BB394-13AB-4D4F-B7FF-396AD7E99B40}" destId="{8DF32B55-A952-4A41-8412-F461CED2F516}" srcOrd="0" destOrd="0" parTransId="{A1FF048E-0687-49D1-9E66-44BB90BC207D}" sibTransId="{AFADF7CA-8C8C-4D19-8A5C-941B6B130453}"/>
    <dgm:cxn modelId="{15781D8C-60CA-4034-A21D-DD839B602B1B}" srcId="{C243F136-A371-4478-B2C6-ADA009E31D09}" destId="{A39DFB20-4481-4B90-8CB7-BC04F9D23B69}" srcOrd="2" destOrd="0" parTransId="{0163A4C9-6025-4E6A-9C7D-6EB07B51ABF5}" sibTransId="{89B6C939-D512-4AD1-B610-E07FA6F39C47}"/>
    <dgm:cxn modelId="{A2545B96-5CA2-42DF-8EBB-042AF57EBA46}" srcId="{C276B697-0435-425C-9DF5-4D5429D15926}" destId="{1674EC30-1B54-4860-A95B-A7A1730D48DD}" srcOrd="0" destOrd="0" parTransId="{AD8CBF7A-F937-469C-942D-48C322102BBC}" sibTransId="{81AC8ECC-79F1-4D7A-A793-F414C205F33C}"/>
    <dgm:cxn modelId="{F4FA6A9E-7818-4D8B-95D3-3CD3CBA3AC7C}" type="presOf" srcId="{E9A44220-F9D8-43ED-AEB0-EE7481F32890}" destId="{1B9C67A5-0E92-4B69-8F80-9CFF8085801A}" srcOrd="0" destOrd="1" presId="urn:microsoft.com/office/officeart/2005/8/layout/hProcess6"/>
    <dgm:cxn modelId="{4230059F-4B9F-4A17-9CC8-4FBDBA41E9BD}" type="presOf" srcId="{C936C6B2-284C-4894-9523-BEDDF8C54F21}" destId="{8A447C99-48F2-4108-9246-6B1C55722DEB}" srcOrd="1" destOrd="3" presId="urn:microsoft.com/office/officeart/2005/8/layout/hProcess6"/>
    <dgm:cxn modelId="{75B812A2-C5AA-4D32-9CC4-60D54F835CA7}" srcId="{1674EC30-1B54-4860-A95B-A7A1730D48DD}" destId="{C936C6B2-284C-4894-9523-BEDDF8C54F21}" srcOrd="3" destOrd="0" parTransId="{C6FAAEC9-A788-446B-A6B9-6CC2A9CB3EEA}" sibTransId="{5DD13F85-149E-4514-98A5-1871593EA5AE}"/>
    <dgm:cxn modelId="{CD1D1BAB-2C4E-466A-A0C2-E389CD7A71C0}" type="presOf" srcId="{A063C76F-0C8F-4BFA-B89E-79C150E3E6C8}" destId="{8A447C99-48F2-4108-9246-6B1C55722DEB}" srcOrd="1" destOrd="0" presId="urn:microsoft.com/office/officeart/2005/8/layout/hProcess6"/>
    <dgm:cxn modelId="{E4C831AE-4125-4CC8-8C8C-2F3B86FA95E4}" type="presOf" srcId="{C276B697-0435-425C-9DF5-4D5429D15926}" destId="{1A126276-ABB9-41B3-B6F7-B48FF5648797}" srcOrd="0" destOrd="0" presId="urn:microsoft.com/office/officeart/2005/8/layout/hProcess6"/>
    <dgm:cxn modelId="{4608F4B0-3553-4776-BAD9-34D603234F9E}" type="presOf" srcId="{C243F136-A371-4478-B2C6-ADA009E31D09}" destId="{E9B96769-AC8A-4007-A0E4-2B2846DB8A8B}" srcOrd="0" destOrd="0" presId="urn:microsoft.com/office/officeart/2005/8/layout/hProcess6"/>
    <dgm:cxn modelId="{230707B6-77D0-46A5-A886-F191900C8DEC}" type="presOf" srcId="{3FF68685-C939-43D1-93A2-07F767A9AC82}" destId="{614297FE-1BE5-4C55-A9F4-97B714CA764C}" srcOrd="0" destOrd="1" presId="urn:microsoft.com/office/officeart/2005/8/layout/hProcess6"/>
    <dgm:cxn modelId="{AF969AB8-FD29-4811-B3CE-4C97C011F64A}" type="presOf" srcId="{5EB105A3-0E6B-4F11-B9BA-276C5623A8AF}" destId="{614297FE-1BE5-4C55-A9F4-97B714CA764C}" srcOrd="0" destOrd="0" presId="urn:microsoft.com/office/officeart/2005/8/layout/hProcess6"/>
    <dgm:cxn modelId="{419059D2-22BF-422C-AE8A-338C1BBDD099}" type="presOf" srcId="{0355F4F5-2F49-4FC7-BB6A-63B950AA6FE1}" destId="{1B9C67A5-0E92-4B69-8F80-9CFF8085801A}" srcOrd="0" destOrd="2" presId="urn:microsoft.com/office/officeart/2005/8/layout/hProcess6"/>
    <dgm:cxn modelId="{CA89E8DA-E59F-4E49-BC80-194E413203F1}" srcId="{FD9BB394-13AB-4D4F-B7FF-396AD7E99B40}" destId="{59CB77FD-AFFC-4678-B9D5-F094AE086D83}" srcOrd="1" destOrd="0" parTransId="{7B62B050-7426-4D70-9D4F-99D087B6CE8E}" sibTransId="{5FA65A94-85EB-4814-89A3-74F82AC42EEE}"/>
    <dgm:cxn modelId="{A9464BEE-0578-463F-B666-354DA1346167}" type="presOf" srcId="{0355F4F5-2F49-4FC7-BB6A-63B950AA6FE1}" destId="{8A447C99-48F2-4108-9246-6B1C55722DEB}" srcOrd="1" destOrd="2" presId="urn:microsoft.com/office/officeart/2005/8/layout/hProcess6"/>
    <dgm:cxn modelId="{E080B4EE-01B2-40B7-A326-7BCA25653F07}" srcId="{C276B697-0435-425C-9DF5-4D5429D15926}" destId="{FD9BB394-13AB-4D4F-B7FF-396AD7E99B40}" srcOrd="2" destOrd="0" parTransId="{164835B2-F6D7-4988-9D96-2344266ACC3C}" sibTransId="{AD89EE18-D4CC-491C-88E1-C279ED4813CC}"/>
    <dgm:cxn modelId="{910422EF-1625-47B5-8172-61D640AE136D}" srcId="{C276B697-0435-425C-9DF5-4D5429D15926}" destId="{C243F136-A371-4478-B2C6-ADA009E31D09}" srcOrd="1" destOrd="0" parTransId="{64A23AA7-F888-4035-9932-DD9439D06CA9}" sibTransId="{D00A6A5B-AA11-4CC3-9B4B-DFCA38195423}"/>
    <dgm:cxn modelId="{6C9EDBF6-4955-4978-88D4-9FA4D5EC164E}" type="presOf" srcId="{E9A44220-F9D8-43ED-AEB0-EE7481F32890}" destId="{8A447C99-48F2-4108-9246-6B1C55722DEB}" srcOrd="1" destOrd="1" presId="urn:microsoft.com/office/officeart/2005/8/layout/hProcess6"/>
    <dgm:cxn modelId="{DB8DA9F8-2A0B-4A20-8A15-E43684F93D14}" type="presOf" srcId="{3FF68685-C939-43D1-93A2-07F767A9AC82}" destId="{ED610C33-0A90-4B9E-AF37-D1F73F9EA5EE}" srcOrd="1" destOrd="1" presId="urn:microsoft.com/office/officeart/2005/8/layout/hProcess6"/>
    <dgm:cxn modelId="{35DEA7FC-4FCC-4A9C-ABEB-53B2502A86AB}" srcId="{FD9BB394-13AB-4D4F-B7FF-396AD7E99B40}" destId="{8B9C1F80-A47B-4E02-8734-3CB783045B89}" srcOrd="2" destOrd="0" parTransId="{9097F9E1-F196-426A-B250-F93724B05499}" sibTransId="{1EFF89C5-5476-4B9F-8685-5BB2EF36BFCB}"/>
    <dgm:cxn modelId="{DB33BE30-9A24-41EF-B7E3-014AE997D329}" type="presParOf" srcId="{1A126276-ABB9-41B3-B6F7-B48FF5648797}" destId="{8E52F3D8-AAF6-4BB6-9A02-EF2127D9D0D6}" srcOrd="0" destOrd="0" presId="urn:microsoft.com/office/officeart/2005/8/layout/hProcess6"/>
    <dgm:cxn modelId="{450A8C8E-A895-47C3-A15F-D776140C962A}" type="presParOf" srcId="{8E52F3D8-AAF6-4BB6-9A02-EF2127D9D0D6}" destId="{6092A924-93C3-4B0E-BC08-0ACD652C00B2}" srcOrd="0" destOrd="0" presId="urn:microsoft.com/office/officeart/2005/8/layout/hProcess6"/>
    <dgm:cxn modelId="{677EDDA4-7A25-4F90-B6C5-EA8016375CEA}" type="presParOf" srcId="{8E52F3D8-AAF6-4BB6-9A02-EF2127D9D0D6}" destId="{1B9C67A5-0E92-4B69-8F80-9CFF8085801A}" srcOrd="1" destOrd="0" presId="urn:microsoft.com/office/officeart/2005/8/layout/hProcess6"/>
    <dgm:cxn modelId="{BEA78C7B-5CB3-49A6-8B3F-02EC40E937E0}" type="presParOf" srcId="{8E52F3D8-AAF6-4BB6-9A02-EF2127D9D0D6}" destId="{8A447C99-48F2-4108-9246-6B1C55722DEB}" srcOrd="2" destOrd="0" presId="urn:microsoft.com/office/officeart/2005/8/layout/hProcess6"/>
    <dgm:cxn modelId="{0BEC4861-DBEA-4F3E-8794-42F0FCE89834}" type="presParOf" srcId="{8E52F3D8-AAF6-4BB6-9A02-EF2127D9D0D6}" destId="{ECAD0378-3708-4E5E-871E-72A3B678BC25}" srcOrd="3" destOrd="0" presId="urn:microsoft.com/office/officeart/2005/8/layout/hProcess6"/>
    <dgm:cxn modelId="{FB3E086E-69C2-43E6-8C37-D26E69B678AA}" type="presParOf" srcId="{1A126276-ABB9-41B3-B6F7-B48FF5648797}" destId="{6BD1E829-09AE-4CBB-80DD-39458B1527CC}" srcOrd="1" destOrd="0" presId="urn:microsoft.com/office/officeart/2005/8/layout/hProcess6"/>
    <dgm:cxn modelId="{28520574-2811-4AA4-8461-4BA359721B68}" type="presParOf" srcId="{1A126276-ABB9-41B3-B6F7-B48FF5648797}" destId="{445F0E19-D8F7-4584-971D-63BCD2AACFFB}" srcOrd="2" destOrd="0" presId="urn:microsoft.com/office/officeart/2005/8/layout/hProcess6"/>
    <dgm:cxn modelId="{CFCA04B0-A9E6-4921-9502-D8B937648B48}" type="presParOf" srcId="{445F0E19-D8F7-4584-971D-63BCD2AACFFB}" destId="{C4D2A690-E5CE-43E2-AED4-0196DE1D2A9C}" srcOrd="0" destOrd="0" presId="urn:microsoft.com/office/officeart/2005/8/layout/hProcess6"/>
    <dgm:cxn modelId="{45725A5B-E534-4FA5-B51A-8EDAA9892964}" type="presParOf" srcId="{445F0E19-D8F7-4584-971D-63BCD2AACFFB}" destId="{614297FE-1BE5-4C55-A9F4-97B714CA764C}" srcOrd="1" destOrd="0" presId="urn:microsoft.com/office/officeart/2005/8/layout/hProcess6"/>
    <dgm:cxn modelId="{A25C4A7C-03F2-4DF5-B5B5-FB948B9A4F3A}" type="presParOf" srcId="{445F0E19-D8F7-4584-971D-63BCD2AACFFB}" destId="{ED610C33-0A90-4B9E-AF37-D1F73F9EA5EE}" srcOrd="2" destOrd="0" presId="urn:microsoft.com/office/officeart/2005/8/layout/hProcess6"/>
    <dgm:cxn modelId="{E555666C-2A55-4643-9CBF-DBA7B78CF561}" type="presParOf" srcId="{445F0E19-D8F7-4584-971D-63BCD2AACFFB}" destId="{E9B96769-AC8A-4007-A0E4-2B2846DB8A8B}" srcOrd="3" destOrd="0" presId="urn:microsoft.com/office/officeart/2005/8/layout/hProcess6"/>
    <dgm:cxn modelId="{89DDE72A-94AF-4D00-8B54-C3C7E9704B89}" type="presParOf" srcId="{1A126276-ABB9-41B3-B6F7-B48FF5648797}" destId="{94A86A3E-18EA-4500-B9E9-454E6BB22FD9}" srcOrd="3" destOrd="0" presId="urn:microsoft.com/office/officeart/2005/8/layout/hProcess6"/>
    <dgm:cxn modelId="{01C32465-2009-4384-AD2D-7EB1DF3E338A}" type="presParOf" srcId="{1A126276-ABB9-41B3-B6F7-B48FF5648797}" destId="{8EE20521-44D0-4122-9462-AE55C941C45E}" srcOrd="4" destOrd="0" presId="urn:microsoft.com/office/officeart/2005/8/layout/hProcess6"/>
    <dgm:cxn modelId="{DE4F83C6-C265-49AD-8FF1-2EEB10D8D877}" type="presParOf" srcId="{8EE20521-44D0-4122-9462-AE55C941C45E}" destId="{0BCF2043-1ABB-4456-8D36-566FBF465C4C}" srcOrd="0" destOrd="0" presId="urn:microsoft.com/office/officeart/2005/8/layout/hProcess6"/>
    <dgm:cxn modelId="{C340A88E-CBF2-4E53-B155-B50CDD79EE1C}" type="presParOf" srcId="{8EE20521-44D0-4122-9462-AE55C941C45E}" destId="{61DBCB74-E4C2-4399-B03D-65B38890D411}" srcOrd="1" destOrd="0" presId="urn:microsoft.com/office/officeart/2005/8/layout/hProcess6"/>
    <dgm:cxn modelId="{20FF7807-D513-4A59-A1A3-C788B7CFB901}" type="presParOf" srcId="{8EE20521-44D0-4122-9462-AE55C941C45E}" destId="{25B5B2D2-D9E8-4431-837A-3C0676CD453B}" srcOrd="2" destOrd="0" presId="urn:microsoft.com/office/officeart/2005/8/layout/hProcess6"/>
    <dgm:cxn modelId="{124D78A0-F876-42E5-85E4-1F3906D3D7B5}" type="presParOf" srcId="{8EE20521-44D0-4122-9462-AE55C941C45E}" destId="{4107D6C8-6200-49A0-AD02-1F1728645B83}"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rPr>
            <a:t>Accuracy &amp; Reliability </a:t>
          </a:r>
          <a:endParaRPr lang="en-US" sz="3200" kern="1200" dirty="0">
            <a:solidFill>
              <a:schemeClr val="tx1"/>
            </a:solidFill>
            <a:latin typeface="Roboto" pitchFamily="2" charset="0"/>
            <a:ea typeface="Roboto" pitchFamily="2" charset="0"/>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67225" cy="2484000"/>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curators design unit-test and other other tests to check the accuracy and reliability of our indicator before release.</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currators send the data products in-context peer review in their domain.</a:t>
          </a:r>
        </a:p>
        <a:p>
          <a:pPr marL="0" lvl="0" indent="0" algn="l" defTabSz="666750">
            <a:lnSpc>
              <a:spcPct val="90000"/>
            </a:lnSpc>
            <a:spcBef>
              <a:spcPct val="0"/>
            </a:spcBef>
            <a:spcAft>
              <a:spcPct val="35000"/>
            </a:spcAft>
            <a:buFont typeface="Arial" panose="020B0604020202020204" pitchFamily="34" charset="0"/>
            <a:buNone/>
          </a:pPr>
          <a:endParaRPr lang="en-US" sz="1400" kern="1200" dirty="0">
            <a:latin typeface="Roboto Lt" pitchFamily="2" charset="0"/>
            <a:ea typeface="Roboto Lt" pitchFamily="2" charset="0"/>
          </a:endParaRPr>
        </a:p>
      </dsp:txBody>
      <dsp:txXfrm>
        <a:off x="766618" y="2534707"/>
        <a:ext cx="2721717"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1">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 Our statistical software code contains many unit-tests to avoid reliability issues.</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processing code goes through scientific software peer-review.</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3. The authoritative copy/version is stored on Zenodo with DOI/version.</a:t>
          </a:r>
          <a:endParaRPr lang="en-US" sz="1500" kern="1200" dirty="0"/>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schemeClr val="tx1"/>
              </a:solidFill>
              <a:latin typeface="Roboto" pitchFamily="2" charset="0"/>
              <a:ea typeface="Roboto" pitchFamily="2" charset="0"/>
              <a:cs typeface="+mn-cs"/>
            </a:rPr>
            <a:t>Timeliness &amp; punctuality</a:t>
          </a:r>
          <a:endParaRPr lang="en-US" sz="3200" kern="1200" dirty="0">
            <a:solidFill>
              <a:schemeClr val="tx1"/>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latin typeface="Roboto Lt" pitchFamily="2" charset="0"/>
              <a:ea typeface="Roboto Lt" pitchFamily="2" charset="0"/>
            </a:rPr>
            <a:t>1 </a:t>
          </a:r>
          <a:r>
            <a:rPr lang="nl-NL" sz="1500" kern="1200" dirty="0">
              <a:latin typeface="Roboto Lt" pitchFamily="2" charset="0"/>
              <a:ea typeface="Roboto Lt" pitchFamily="2" charset="0"/>
            </a:rPr>
            <a:t>. Our curators help us find frequently updated data sources.</a:t>
          </a:r>
        </a:p>
        <a:p>
          <a:pPr marL="0" lvl="0" indent="0" algn="l" defTabSz="62230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We aim to design leading indicators that accurately forecast the expected measurement.</a:t>
          </a:r>
          <a:endParaRPr lang="en-US" sz="1500" kern="1200" dirty="0"/>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3">
            <a:alpha val="90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1. We use research automation: or code collects new data, revisions every day, and re-processes the data.</a:t>
          </a:r>
        </a:p>
        <a:p>
          <a:pPr marL="0" lvl="0" indent="0" algn="l" defTabSz="666750">
            <a:lnSpc>
              <a:spcPct val="90000"/>
            </a:lnSpc>
            <a:spcBef>
              <a:spcPct val="0"/>
            </a:spcBef>
            <a:spcAft>
              <a:spcPct val="35000"/>
            </a:spcAft>
            <a:buFont typeface="Arial" panose="020B0604020202020204" pitchFamily="34" charset="0"/>
            <a:buNone/>
          </a:pPr>
          <a:r>
            <a:rPr lang="nl-NL" sz="1500" kern="1200" dirty="0">
              <a:latin typeface="Roboto Lt" pitchFamily="2" charset="0"/>
              <a:ea typeface="Roboto Lt" pitchFamily="2" charset="0"/>
            </a:rPr>
            <a:t>2. Our API immediately releases the new data.</a:t>
          </a:r>
          <a:endParaRPr lang="en-US" sz="1500" kern="1200" dirty="0"/>
        </a:p>
      </dsp:txBody>
      <dsp:txXfrm>
        <a:off x="5080383" y="5450737"/>
        <a:ext cx="2720265" cy="2361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99F42-46AD-4FD2-A4E6-C32F0C818704}">
      <dsp:nvSpPr>
        <dsp:cNvPr id="0" name=""/>
        <dsp:cNvSpPr/>
      </dsp:nvSpPr>
      <dsp:spPr>
        <a:xfrm>
          <a:off x="3778" y="305433"/>
          <a:ext cx="3450431" cy="1725215"/>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Coherence &amp; Comparability</a:t>
          </a:r>
          <a:endParaRPr lang="en-US" sz="3200" kern="1200" dirty="0">
            <a:solidFill>
              <a:prstClr val="white"/>
            </a:solidFill>
            <a:latin typeface="Roboto" pitchFamily="2" charset="0"/>
            <a:ea typeface="Roboto" pitchFamily="2" charset="0"/>
            <a:cs typeface="+mn-cs"/>
          </a:endParaRPr>
        </a:p>
      </dsp:txBody>
      <dsp:txXfrm>
        <a:off x="54308" y="355963"/>
        <a:ext cx="3349371" cy="1624155"/>
      </dsp:txXfrm>
    </dsp:sp>
    <dsp:sp modelId="{C03609A2-0964-4427-90EF-EA12B492416A}">
      <dsp:nvSpPr>
        <dsp:cNvPr id="0" name=""/>
        <dsp:cNvSpPr/>
      </dsp:nvSpPr>
      <dsp:spPr>
        <a:xfrm>
          <a:off x="348821"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A4B25-EC18-46BB-A471-61542C4F0C12}">
      <dsp:nvSpPr>
        <dsp:cNvPr id="0" name=""/>
        <dsp:cNvSpPr/>
      </dsp:nvSpPr>
      <dsp:spPr>
        <a:xfrm>
          <a:off x="693864" y="2461953"/>
          <a:ext cx="2838849" cy="2484000"/>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nl-NL" sz="1400" kern="1200" dirty="0">
              <a:solidFill>
                <a:schemeClr val="bg1"/>
              </a:solidFill>
              <a:latin typeface="Roboto Lt" pitchFamily="2" charset="0"/>
              <a:ea typeface="Roboto Lt" pitchFamily="2" charset="0"/>
            </a:rPr>
            <a:t>1 . </a:t>
          </a:r>
          <a:r>
            <a:rPr lang="nl-NL" sz="1500" kern="1200" dirty="0">
              <a:solidFill>
                <a:schemeClr val="bg1"/>
              </a:solidFill>
              <a:latin typeface="Roboto Lt" pitchFamily="2" charset="0"/>
              <a:ea typeface="Roboto Lt" pitchFamily="2" charset="0"/>
            </a:rPr>
            <a:t>Our curators are selecting data and designing indicators that can be joined with all other indicators in our observatory.</a:t>
          </a:r>
        </a:p>
        <a:p>
          <a:pPr marL="0" lvl="0" indent="0" algn="l" defTabSz="62230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make sure that the timeframe, unit, currency, and other aspects make the data comparable.</a:t>
          </a:r>
          <a:endParaRPr lang="en-US" sz="1500" kern="1200" dirty="0">
            <a:solidFill>
              <a:schemeClr val="bg1"/>
            </a:solidFill>
          </a:endParaRPr>
        </a:p>
      </dsp:txBody>
      <dsp:txXfrm>
        <a:off x="766618" y="2534707"/>
        <a:ext cx="2693341" cy="2338492"/>
      </dsp:txXfrm>
    </dsp:sp>
    <dsp:sp modelId="{BFA3EBA7-855E-4CD4-9AA6-0DBBC38983E3}">
      <dsp:nvSpPr>
        <dsp:cNvPr id="0" name=""/>
        <dsp:cNvSpPr/>
      </dsp:nvSpPr>
      <dsp:spPr>
        <a:xfrm>
          <a:off x="348821"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227ED-1065-4E6A-AB44-EBEFC704F10C}">
      <dsp:nvSpPr>
        <dsp:cNvPr id="0" name=""/>
        <dsp:cNvSpPr/>
      </dsp:nvSpPr>
      <dsp:spPr>
        <a:xfrm>
          <a:off x="693864" y="5377257"/>
          <a:ext cx="2867225" cy="2508808"/>
        </a:xfrm>
        <a:prstGeom prst="roundRect">
          <a:avLst>
            <a:gd name="adj" fmla="val 10000"/>
          </a:avLst>
        </a:prstGeom>
        <a:solidFill>
          <a:schemeClr val="accent2">
            <a:alpha val="9000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software + API fully embraces the tidy data concept,. It makes integration with all our data, and other databases easier and less likely to cause logical errors.</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We aim for a large cross-section of observations (all Europe), timeframe, and several indicators for cross-comparison</a:t>
          </a:r>
          <a:r>
            <a:rPr lang="nl-NL" sz="1400" kern="1200" dirty="0">
              <a:solidFill>
                <a:schemeClr val="bg1"/>
              </a:solidFill>
              <a:latin typeface="Roboto Lt" pitchFamily="2" charset="0"/>
              <a:ea typeface="Roboto Lt" pitchFamily="2" charset="0"/>
            </a:rPr>
            <a:t>.</a:t>
          </a:r>
          <a:endParaRPr lang="en-US" sz="1400" kern="1200" dirty="0">
            <a:solidFill>
              <a:schemeClr val="bg1"/>
            </a:solidFill>
          </a:endParaRPr>
        </a:p>
      </dsp:txBody>
      <dsp:txXfrm>
        <a:off x="767344" y="5450737"/>
        <a:ext cx="2720265" cy="2361848"/>
      </dsp:txXfrm>
    </dsp:sp>
    <dsp:sp modelId="{F3145E8D-E664-4504-AFB5-4302E1383778}">
      <dsp:nvSpPr>
        <dsp:cNvPr id="0" name=""/>
        <dsp:cNvSpPr/>
      </dsp:nvSpPr>
      <dsp:spPr>
        <a:xfrm>
          <a:off x="4316817" y="305433"/>
          <a:ext cx="3450431" cy="1725215"/>
        </a:xfrm>
        <a:prstGeom prst="roundRect">
          <a:avLst>
            <a:gd name="adj" fmla="val 10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nl-NL" sz="3200" kern="1200" dirty="0">
              <a:solidFill>
                <a:prstClr val="white"/>
              </a:solidFill>
              <a:latin typeface="Roboto" pitchFamily="2" charset="0"/>
              <a:ea typeface="Roboto" pitchFamily="2" charset="0"/>
              <a:cs typeface="+mn-cs"/>
            </a:rPr>
            <a:t>Accessibility &amp; Clarity</a:t>
          </a:r>
          <a:endParaRPr lang="en-US" sz="3200" kern="1200" dirty="0">
            <a:solidFill>
              <a:prstClr val="white"/>
            </a:solidFill>
            <a:latin typeface="Roboto" pitchFamily="2" charset="0"/>
            <a:ea typeface="Roboto" pitchFamily="2" charset="0"/>
            <a:cs typeface="+mn-cs"/>
          </a:endParaRPr>
        </a:p>
      </dsp:txBody>
      <dsp:txXfrm>
        <a:off x="4367347" y="355963"/>
        <a:ext cx="3349371" cy="1624155"/>
      </dsp:txXfrm>
    </dsp:sp>
    <dsp:sp modelId="{5A65906A-E962-41BC-B0AD-460F325770C4}">
      <dsp:nvSpPr>
        <dsp:cNvPr id="0" name=""/>
        <dsp:cNvSpPr/>
      </dsp:nvSpPr>
      <dsp:spPr>
        <a:xfrm>
          <a:off x="4661860" y="2030649"/>
          <a:ext cx="345043" cy="1673303"/>
        </a:xfrm>
        <a:custGeom>
          <a:avLst/>
          <a:gdLst/>
          <a:ahLst/>
          <a:cxnLst/>
          <a:rect l="0" t="0" r="0" b="0"/>
          <a:pathLst>
            <a:path>
              <a:moveTo>
                <a:pt x="0" y="0"/>
              </a:moveTo>
              <a:lnTo>
                <a:pt x="0" y="1673303"/>
              </a:lnTo>
              <a:lnTo>
                <a:pt x="345043" y="16733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4F12D6-4E3A-41D2-9FAF-85F21C451C1D}">
      <dsp:nvSpPr>
        <dsp:cNvPr id="0" name=""/>
        <dsp:cNvSpPr/>
      </dsp:nvSpPr>
      <dsp:spPr>
        <a:xfrm>
          <a:off x="5006903" y="2461953"/>
          <a:ext cx="2838849" cy="2484000"/>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curators place our data in scientific publications,  open policy analysis, and business use cases to make sure that they they makes sense.</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open collaboration method offers user feedback from academia, public and NGO policy and business users.</a:t>
          </a:r>
          <a:endParaRPr lang="en-US" sz="1500" kern="1200" dirty="0">
            <a:solidFill>
              <a:schemeClr val="bg1"/>
            </a:solidFill>
          </a:endParaRPr>
        </a:p>
      </dsp:txBody>
      <dsp:txXfrm>
        <a:off x="5079657" y="2534707"/>
        <a:ext cx="2693341" cy="2338492"/>
      </dsp:txXfrm>
    </dsp:sp>
    <dsp:sp modelId="{C3F732D8-E8E7-4FD6-B0B0-9F0FD0FF318A}">
      <dsp:nvSpPr>
        <dsp:cNvPr id="0" name=""/>
        <dsp:cNvSpPr/>
      </dsp:nvSpPr>
      <dsp:spPr>
        <a:xfrm>
          <a:off x="4661860" y="2030649"/>
          <a:ext cx="345043" cy="4601012"/>
        </a:xfrm>
        <a:custGeom>
          <a:avLst/>
          <a:gdLst/>
          <a:ahLst/>
          <a:cxnLst/>
          <a:rect l="0" t="0" r="0" b="0"/>
          <a:pathLst>
            <a:path>
              <a:moveTo>
                <a:pt x="0" y="0"/>
              </a:moveTo>
              <a:lnTo>
                <a:pt x="0" y="4601012"/>
              </a:lnTo>
              <a:lnTo>
                <a:pt x="345043" y="46010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2EAA58-8057-48F9-BC01-49BE18B75F96}">
      <dsp:nvSpPr>
        <dsp:cNvPr id="0" name=""/>
        <dsp:cNvSpPr/>
      </dsp:nvSpPr>
      <dsp:spPr>
        <a:xfrm>
          <a:off x="5006903" y="5377257"/>
          <a:ext cx="2867225" cy="2508808"/>
        </a:xfrm>
        <a:prstGeom prst="roundRect">
          <a:avLst>
            <a:gd name="adj" fmla="val 10000"/>
          </a:avLst>
        </a:prstGeom>
        <a:solidFill>
          <a:schemeClr val="accent4">
            <a:alpha val="9000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19050" rIns="28575" bIns="1905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1 . Our API contains a daily refreshed full set of our indicators (we aim at 100-200 indicators in the observatory)</a:t>
          </a:r>
        </a:p>
        <a:p>
          <a:pPr marL="0" lvl="0" indent="0" algn="l" defTabSz="666750">
            <a:lnSpc>
              <a:spcPct val="90000"/>
            </a:lnSpc>
            <a:spcBef>
              <a:spcPct val="0"/>
            </a:spcBef>
            <a:spcAft>
              <a:spcPct val="35000"/>
            </a:spcAft>
            <a:buFont typeface="Arial" panose="020B0604020202020204" pitchFamily="34" charset="0"/>
            <a:buNone/>
          </a:pPr>
          <a:r>
            <a:rPr lang="nl-NL" sz="1500" kern="1200" dirty="0">
              <a:solidFill>
                <a:schemeClr val="bg1"/>
              </a:solidFill>
              <a:latin typeface="Roboto Lt" pitchFamily="2" charset="0"/>
              <a:ea typeface="Roboto Lt" pitchFamily="2" charset="0"/>
            </a:rPr>
            <a:t>2. Our documentation website is automatically refreshing the indicator description, the data overview and the latest metadata (new observations, new imputations, etc.)</a:t>
          </a:r>
          <a:endParaRPr lang="en-US" sz="1500" kern="1200" dirty="0">
            <a:solidFill>
              <a:schemeClr val="bg1"/>
            </a:solidFill>
          </a:endParaRPr>
        </a:p>
      </dsp:txBody>
      <dsp:txXfrm>
        <a:off x="5080383" y="5450737"/>
        <a:ext cx="2720265" cy="2361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C67A5-0E92-4B69-8F80-9CFF8085801A}">
      <dsp:nvSpPr>
        <dsp:cNvPr id="0" name=""/>
        <dsp:cNvSpPr/>
      </dsp:nvSpPr>
      <dsp:spPr>
        <a:xfrm>
          <a:off x="956098" y="1386686"/>
          <a:ext cx="3795638" cy="3317865"/>
        </a:xfrm>
        <a:prstGeom prst="rightArrow">
          <a:avLst>
            <a:gd name="adj1" fmla="val 70000"/>
            <a:gd name="adj2" fmla="val 5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retroharmonize</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regions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Iotables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R/Phython</a:t>
          </a:r>
          <a:endParaRPr lang="en-US" sz="1800" kern="1200" dirty="0">
            <a:latin typeface="Roboto" pitchFamily="2" charset="0"/>
            <a:ea typeface="Roboto" pitchFamily="2" charset="0"/>
          </a:endParaRPr>
        </a:p>
      </dsp:txBody>
      <dsp:txXfrm>
        <a:off x="1905007" y="1884366"/>
        <a:ext cx="1850373" cy="2322505"/>
      </dsp:txXfrm>
    </dsp:sp>
    <dsp:sp modelId="{ECAD0378-3708-4E5E-871E-72A3B678BC25}">
      <dsp:nvSpPr>
        <dsp:cNvPr id="0" name=""/>
        <dsp:cNvSpPr/>
      </dsp:nvSpPr>
      <dsp:spPr>
        <a:xfrm>
          <a:off x="7188" y="2096709"/>
          <a:ext cx="1897819" cy="189781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Collect</a:t>
          </a:r>
          <a:endParaRPr lang="en-US" sz="2900" kern="1200" dirty="0">
            <a:latin typeface="Roboto Bk" pitchFamily="2" charset="0"/>
            <a:ea typeface="Roboto Bk" pitchFamily="2" charset="0"/>
          </a:endParaRPr>
        </a:p>
      </dsp:txBody>
      <dsp:txXfrm>
        <a:off x="285117" y="2374638"/>
        <a:ext cx="1341961" cy="1341961"/>
      </dsp:txXfrm>
    </dsp:sp>
    <dsp:sp modelId="{614297FE-1BE5-4C55-A9F4-97B714CA764C}">
      <dsp:nvSpPr>
        <dsp:cNvPr id="0" name=""/>
        <dsp:cNvSpPr/>
      </dsp:nvSpPr>
      <dsp:spPr>
        <a:xfrm>
          <a:off x="5937873" y="1386686"/>
          <a:ext cx="3795638" cy="3317865"/>
        </a:xfrm>
        <a:prstGeom prst="rightArrow">
          <a:avLst>
            <a:gd name="adj1" fmla="val 70000"/>
            <a:gd name="adj2" fmla="val 5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Recode/ transform</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Impute, correct</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Validate, test</a:t>
          </a:r>
          <a:endParaRPr lang="en-US" sz="1600" kern="1200" dirty="0">
            <a:latin typeface="Roboto" pitchFamily="2" charset="0"/>
            <a:ea typeface="Roboto" pitchFamily="2" charset="0"/>
          </a:endParaRPr>
        </a:p>
      </dsp:txBody>
      <dsp:txXfrm>
        <a:off x="6886782" y="1884366"/>
        <a:ext cx="1850373" cy="2322505"/>
      </dsp:txXfrm>
    </dsp:sp>
    <dsp:sp modelId="{E9B96769-AC8A-4007-A0E4-2B2846DB8A8B}">
      <dsp:nvSpPr>
        <dsp:cNvPr id="0" name=""/>
        <dsp:cNvSpPr/>
      </dsp:nvSpPr>
      <dsp:spPr>
        <a:xfrm>
          <a:off x="4988963" y="2096709"/>
          <a:ext cx="1897819" cy="189781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nl-NL" sz="2500" kern="1200" dirty="0">
              <a:latin typeface="Roboto Bk" pitchFamily="2" charset="0"/>
              <a:ea typeface="Roboto Bk" pitchFamily="2" charset="0"/>
            </a:rPr>
            <a:t>R</a:t>
          </a:r>
          <a:r>
            <a:rPr lang="nl-NL" sz="2500" kern="1200" dirty="0">
              <a:solidFill>
                <a:prstClr val="white"/>
              </a:solidFill>
              <a:latin typeface="Roboto Bk" pitchFamily="2" charset="0"/>
              <a:ea typeface="Roboto Bk" pitchFamily="2" charset="0"/>
              <a:cs typeface="+mn-cs"/>
            </a:rPr>
            <a:t>e-proce</a:t>
          </a:r>
          <a:r>
            <a:rPr lang="nl-NL" sz="2500" kern="1200" dirty="0">
              <a:latin typeface="Roboto Bk" pitchFamily="2" charset="0"/>
              <a:ea typeface="Roboto Bk" pitchFamily="2" charset="0"/>
            </a:rPr>
            <a:t>ss</a:t>
          </a:r>
          <a:endParaRPr lang="en-US" sz="2500" kern="1200" dirty="0">
            <a:latin typeface="Roboto Bk" pitchFamily="2" charset="0"/>
            <a:ea typeface="Roboto Bk" pitchFamily="2" charset="0"/>
          </a:endParaRPr>
        </a:p>
      </dsp:txBody>
      <dsp:txXfrm>
        <a:off x="5266892" y="2374638"/>
        <a:ext cx="1341961" cy="1341961"/>
      </dsp:txXfrm>
    </dsp:sp>
    <dsp:sp modelId="{61DBCB74-E4C2-4399-B03D-65B38890D411}">
      <dsp:nvSpPr>
        <dsp:cNvPr id="0" name=""/>
        <dsp:cNvSpPr/>
      </dsp:nvSpPr>
      <dsp:spPr>
        <a:xfrm>
          <a:off x="10919648" y="1386686"/>
          <a:ext cx="3795638" cy="3317865"/>
        </a:xfrm>
        <a:prstGeom prst="rightArrow">
          <a:avLst>
            <a:gd name="adj1" fmla="val 70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Automatic documentation</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Placement in research projects</a:t>
          </a:r>
          <a:endParaRPr lang="en-US" sz="1800" kern="1200" dirty="0">
            <a:latin typeface="Roboto" pitchFamily="2" charset="0"/>
            <a:ea typeface="Roboto" pitchFamily="2" charset="0"/>
          </a:endParaRPr>
        </a:p>
        <a:p>
          <a:pPr marL="171450" lvl="1" indent="-171450" algn="l" defTabSz="800100">
            <a:lnSpc>
              <a:spcPct val="90000"/>
            </a:lnSpc>
            <a:spcBef>
              <a:spcPct val="0"/>
            </a:spcBef>
            <a:spcAft>
              <a:spcPct val="15000"/>
            </a:spcAft>
            <a:buChar char="•"/>
          </a:pPr>
          <a:r>
            <a:rPr lang="nl-NL" sz="1800" kern="1200" dirty="0">
              <a:latin typeface="Roboto" pitchFamily="2" charset="0"/>
              <a:ea typeface="Roboto" pitchFamily="2" charset="0"/>
            </a:rPr>
            <a:t>Data API</a:t>
          </a:r>
          <a:endParaRPr lang="en-US" sz="1800" kern="1200" dirty="0">
            <a:latin typeface="Roboto" pitchFamily="2" charset="0"/>
            <a:ea typeface="Roboto" pitchFamily="2" charset="0"/>
          </a:endParaRPr>
        </a:p>
      </dsp:txBody>
      <dsp:txXfrm>
        <a:off x="11868557" y="1884366"/>
        <a:ext cx="1850373" cy="2322505"/>
      </dsp:txXfrm>
    </dsp:sp>
    <dsp:sp modelId="{4107D6C8-6200-49A0-AD02-1F1728645B83}">
      <dsp:nvSpPr>
        <dsp:cNvPr id="0" name=""/>
        <dsp:cNvSpPr/>
      </dsp:nvSpPr>
      <dsp:spPr>
        <a:xfrm>
          <a:off x="9970738" y="2096709"/>
          <a:ext cx="1897819" cy="189781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nl-NL" sz="2900" kern="1200" dirty="0">
              <a:latin typeface="Roboto Bk" pitchFamily="2" charset="0"/>
              <a:ea typeface="Roboto Bk" pitchFamily="2" charset="0"/>
            </a:rPr>
            <a:t>Release</a:t>
          </a:r>
          <a:endParaRPr lang="en-US" sz="2900" kern="1200" dirty="0">
            <a:latin typeface="Roboto Bk" pitchFamily="2" charset="0"/>
            <a:ea typeface="Roboto Bk" pitchFamily="2" charset="0"/>
          </a:endParaRPr>
        </a:p>
      </dsp:txBody>
      <dsp:txXfrm>
        <a:off x="10248667" y="2374638"/>
        <a:ext cx="1341961" cy="134196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9E58-9E31-4CFA-92D3-CE2CCCEF47DD}"/>
              </a:ext>
            </a:extLst>
          </p:cNvPr>
          <p:cNvSpPr>
            <a:spLocks noGrp="1"/>
          </p:cNvSpPr>
          <p:nvPr>
            <p:ph type="ctrTitle"/>
          </p:nvPr>
        </p:nvSpPr>
        <p:spPr>
          <a:xfrm>
            <a:off x="2133600" y="1571308"/>
            <a:ext cx="12801600" cy="3342640"/>
          </a:xfrm>
        </p:spPr>
        <p:txBody>
          <a:bodyPr anchor="b"/>
          <a:lstStyle>
            <a:lvl1pPr algn="ctr">
              <a:defRPr sz="8400"/>
            </a:lvl1pPr>
          </a:lstStyle>
          <a:p>
            <a:r>
              <a:rPr lang="en-US"/>
              <a:t>Click to edit Master title style</a:t>
            </a:r>
          </a:p>
        </p:txBody>
      </p:sp>
      <p:sp>
        <p:nvSpPr>
          <p:cNvPr id="3" name="Subtitle 2">
            <a:extLst>
              <a:ext uri="{FF2B5EF4-FFF2-40B4-BE49-F238E27FC236}">
                <a16:creationId xmlns:a16="http://schemas.microsoft.com/office/drawing/2014/main" id="{D126C6C3-5752-446C-96B9-A08A20B98872}"/>
              </a:ext>
            </a:extLst>
          </p:cNvPr>
          <p:cNvSpPr>
            <a:spLocks noGrp="1"/>
          </p:cNvSpPr>
          <p:nvPr>
            <p:ph type="subTitle" idx="1"/>
          </p:nvPr>
        </p:nvSpPr>
        <p:spPr>
          <a:xfrm>
            <a:off x="2133600" y="5042853"/>
            <a:ext cx="128016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en-US"/>
              <a:t>Click to edit Master subtitle style</a:t>
            </a:r>
          </a:p>
        </p:txBody>
      </p:sp>
      <p:sp>
        <p:nvSpPr>
          <p:cNvPr id="4" name="Date Placeholder 3">
            <a:extLst>
              <a:ext uri="{FF2B5EF4-FFF2-40B4-BE49-F238E27FC236}">
                <a16:creationId xmlns:a16="http://schemas.microsoft.com/office/drawing/2014/main" id="{F804BB5B-381A-49C0-8164-40873D97C1E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07D5DDBF-41DE-488B-800C-2D03674ED8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758517-B290-42F4-9B41-E6569BFD5431}"/>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910987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B53A6-C18A-4BF1-B832-F5DF9ED8EB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DCBE1E-E4BB-46F3-8FC2-E95A28EEF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EDD98-98EF-4174-92DB-2F22E68E906F}"/>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6BEBA37-6A02-4498-9A1C-91BEEE652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4A322-9A5C-491B-A4F0-9533D0F4CAE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9916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E65FA-49C3-48E4-BA79-839BE1DB94A3}"/>
              </a:ext>
            </a:extLst>
          </p:cNvPr>
          <p:cNvSpPr>
            <a:spLocks noGrp="1"/>
          </p:cNvSpPr>
          <p:nvPr>
            <p:ph type="title" orient="vert"/>
          </p:nvPr>
        </p:nvSpPr>
        <p:spPr>
          <a:xfrm>
            <a:off x="12214860" y="511175"/>
            <a:ext cx="3680460" cy="813657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5279F7-789D-4D20-BCE1-741AA4AC33E8}"/>
              </a:ext>
            </a:extLst>
          </p:cNvPr>
          <p:cNvSpPr>
            <a:spLocks noGrp="1"/>
          </p:cNvSpPr>
          <p:nvPr>
            <p:ph type="body" orient="vert" idx="1"/>
          </p:nvPr>
        </p:nvSpPr>
        <p:spPr>
          <a:xfrm>
            <a:off x="1173480" y="511175"/>
            <a:ext cx="10828020" cy="81365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072C4-9199-44C9-B364-C3CAA414DC3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A3FAC964-1FD3-4D21-BAFF-77AD6E64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0BA2F-10BE-4747-8431-008668435403}"/>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4029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D759-6C5C-41B9-88E2-B528122BA0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B19E7-239D-4657-A163-633C44A4DE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9B6F1-1BCA-4608-A703-E97FE73CB0CB}"/>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B69C5381-F2B9-487B-86F2-18B5ECCDDE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60C91-4522-47E2-8376-33D1E82715F2}"/>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214635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E89A0-B340-4370-9031-568FA3F087C4}"/>
              </a:ext>
            </a:extLst>
          </p:cNvPr>
          <p:cNvSpPr>
            <a:spLocks noGrp="1"/>
          </p:cNvSpPr>
          <p:nvPr>
            <p:ph type="title"/>
          </p:nvPr>
        </p:nvSpPr>
        <p:spPr>
          <a:xfrm>
            <a:off x="1164590" y="2393634"/>
            <a:ext cx="14721840" cy="3993832"/>
          </a:xfrm>
        </p:spPr>
        <p:txBody>
          <a:bodyPr anchor="b"/>
          <a:lstStyle>
            <a:lvl1pPr>
              <a:defRPr sz="8400"/>
            </a:lvl1pPr>
          </a:lstStyle>
          <a:p>
            <a:r>
              <a:rPr lang="en-US"/>
              <a:t>Click to edit Master title style</a:t>
            </a:r>
          </a:p>
        </p:txBody>
      </p:sp>
      <p:sp>
        <p:nvSpPr>
          <p:cNvPr id="3" name="Text Placeholder 2">
            <a:extLst>
              <a:ext uri="{FF2B5EF4-FFF2-40B4-BE49-F238E27FC236}">
                <a16:creationId xmlns:a16="http://schemas.microsoft.com/office/drawing/2014/main" id="{CBA90B10-D382-4EDA-A502-6FB1714B70D5}"/>
              </a:ext>
            </a:extLst>
          </p:cNvPr>
          <p:cNvSpPr>
            <a:spLocks noGrp="1"/>
          </p:cNvSpPr>
          <p:nvPr>
            <p:ph type="body" idx="1"/>
          </p:nvPr>
        </p:nvSpPr>
        <p:spPr>
          <a:xfrm>
            <a:off x="1164590" y="6425249"/>
            <a:ext cx="14721840" cy="2100262"/>
          </a:xfrm>
        </p:spPr>
        <p:txBody>
          <a:bodyPr/>
          <a:lstStyle>
            <a:lvl1pPr marL="0" indent="0">
              <a:buNone/>
              <a:defRPr sz="3360">
                <a:solidFill>
                  <a:schemeClr val="tx1">
                    <a:tint val="75000"/>
                  </a:schemeClr>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96BFC-D2EC-43B5-8D6B-94DEB530A600}"/>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1522111C-7A7B-41CC-B972-1EC14EA07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E9B05-C2F3-46A1-9EDD-E249E955D72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335110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5DB0-A613-48E5-AA8B-62A6014B7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736FDF-143B-4352-8B23-DCEA8B954D60}"/>
              </a:ext>
            </a:extLst>
          </p:cNvPr>
          <p:cNvSpPr>
            <a:spLocks noGrp="1"/>
          </p:cNvSpPr>
          <p:nvPr>
            <p:ph sz="half" idx="1"/>
          </p:nvPr>
        </p:nvSpPr>
        <p:spPr>
          <a:xfrm>
            <a:off x="11734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F6D722-6E13-4F21-B04A-C3689DE48EFC}"/>
              </a:ext>
            </a:extLst>
          </p:cNvPr>
          <p:cNvSpPr>
            <a:spLocks noGrp="1"/>
          </p:cNvSpPr>
          <p:nvPr>
            <p:ph sz="half" idx="2"/>
          </p:nvPr>
        </p:nvSpPr>
        <p:spPr>
          <a:xfrm>
            <a:off x="8641080" y="2555875"/>
            <a:ext cx="7254240" cy="60918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089B9-CF6C-4C5E-99F7-523A0239B794}"/>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24FBE67B-C166-4F63-99C5-3D10F025B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EC6FD-1EA7-46DA-8AEB-81E87009379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315728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7FBB-906E-465B-98A3-EA56389E4B8F}"/>
              </a:ext>
            </a:extLst>
          </p:cNvPr>
          <p:cNvSpPr>
            <a:spLocks noGrp="1"/>
          </p:cNvSpPr>
          <p:nvPr>
            <p:ph type="title"/>
          </p:nvPr>
        </p:nvSpPr>
        <p:spPr>
          <a:xfrm>
            <a:off x="1175703" y="511176"/>
            <a:ext cx="14721840" cy="18557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748B64-2F2A-4F72-B56F-DC9906D3185E}"/>
              </a:ext>
            </a:extLst>
          </p:cNvPr>
          <p:cNvSpPr>
            <a:spLocks noGrp="1"/>
          </p:cNvSpPr>
          <p:nvPr>
            <p:ph type="body" idx="1"/>
          </p:nvPr>
        </p:nvSpPr>
        <p:spPr>
          <a:xfrm>
            <a:off x="1175704" y="2353628"/>
            <a:ext cx="7220902"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4" name="Content Placeholder 3">
            <a:extLst>
              <a:ext uri="{FF2B5EF4-FFF2-40B4-BE49-F238E27FC236}">
                <a16:creationId xmlns:a16="http://schemas.microsoft.com/office/drawing/2014/main" id="{B8DDD16E-1AD9-40E2-854E-062300ED9A8B}"/>
              </a:ext>
            </a:extLst>
          </p:cNvPr>
          <p:cNvSpPr>
            <a:spLocks noGrp="1"/>
          </p:cNvSpPr>
          <p:nvPr>
            <p:ph sz="half" idx="2"/>
          </p:nvPr>
        </p:nvSpPr>
        <p:spPr>
          <a:xfrm>
            <a:off x="1175704" y="3507105"/>
            <a:ext cx="7220902"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40CF6E-11B2-4A62-9015-A08722A02622}"/>
              </a:ext>
            </a:extLst>
          </p:cNvPr>
          <p:cNvSpPr>
            <a:spLocks noGrp="1"/>
          </p:cNvSpPr>
          <p:nvPr>
            <p:ph type="body" sz="quarter" idx="3"/>
          </p:nvPr>
        </p:nvSpPr>
        <p:spPr>
          <a:xfrm>
            <a:off x="8641080" y="2353628"/>
            <a:ext cx="7256463"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en-US"/>
              <a:t>Click to edit Master text styles</a:t>
            </a:r>
          </a:p>
        </p:txBody>
      </p:sp>
      <p:sp>
        <p:nvSpPr>
          <p:cNvPr id="6" name="Content Placeholder 5">
            <a:extLst>
              <a:ext uri="{FF2B5EF4-FFF2-40B4-BE49-F238E27FC236}">
                <a16:creationId xmlns:a16="http://schemas.microsoft.com/office/drawing/2014/main" id="{8AFAAF9D-C2F5-41EE-8016-681B422A7D42}"/>
              </a:ext>
            </a:extLst>
          </p:cNvPr>
          <p:cNvSpPr>
            <a:spLocks noGrp="1"/>
          </p:cNvSpPr>
          <p:nvPr>
            <p:ph sz="quarter" idx="4"/>
          </p:nvPr>
        </p:nvSpPr>
        <p:spPr>
          <a:xfrm>
            <a:off x="8641080" y="3507105"/>
            <a:ext cx="7256463" cy="5158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1D61E9-0C9C-40E3-B637-2FAC3F230363}"/>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8" name="Footer Placeholder 7">
            <a:extLst>
              <a:ext uri="{FF2B5EF4-FFF2-40B4-BE49-F238E27FC236}">
                <a16:creationId xmlns:a16="http://schemas.microsoft.com/office/drawing/2014/main" id="{27E91E2E-7E5F-4D10-B4C6-B905F0BCE2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926C93-8004-47BF-9DED-135C83996A1C}"/>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09736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983AF-C343-4C8B-B7B6-26AD40E26D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41BD81-E3EA-4572-94A8-1B413E989B62}"/>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4" name="Footer Placeholder 3">
            <a:extLst>
              <a:ext uri="{FF2B5EF4-FFF2-40B4-BE49-F238E27FC236}">
                <a16:creationId xmlns:a16="http://schemas.microsoft.com/office/drawing/2014/main" id="{FA9F87EF-A68F-41AE-BAB3-571F460D8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0E31D7-9515-4AE8-B76F-51AED4A5AD0B}"/>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2088944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E1B19C-A936-453D-A577-D7B4E60BEA61}"/>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3" name="Footer Placeholder 2">
            <a:extLst>
              <a:ext uri="{FF2B5EF4-FFF2-40B4-BE49-F238E27FC236}">
                <a16:creationId xmlns:a16="http://schemas.microsoft.com/office/drawing/2014/main" id="{B16A26F8-EB38-408B-AB37-16F99780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6290E0-1C1B-4842-A76E-C7E48F2E7BFF}"/>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302804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98C2-6D28-4C9F-8B81-3B72C1C544BA}"/>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Content Placeholder 2">
            <a:extLst>
              <a:ext uri="{FF2B5EF4-FFF2-40B4-BE49-F238E27FC236}">
                <a16:creationId xmlns:a16="http://schemas.microsoft.com/office/drawing/2014/main" id="{1A4436EA-068E-4D96-8271-B58ED6A59DE6}"/>
              </a:ext>
            </a:extLst>
          </p:cNvPr>
          <p:cNvSpPr>
            <a:spLocks noGrp="1"/>
          </p:cNvSpPr>
          <p:nvPr>
            <p:ph idx="1"/>
          </p:nvPr>
        </p:nvSpPr>
        <p:spPr>
          <a:xfrm>
            <a:off x="7256463" y="1382396"/>
            <a:ext cx="864108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B5E9D-5C1D-4C92-8150-35923094FBEB}"/>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A44B876-A246-43FB-9C28-17E8DA310F78}"/>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880F20E0-034C-4F4A-9B42-F9C211CF15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43909-F32E-4731-A83F-EB1CA4D874D4}"/>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48592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3EE3-8706-40E4-BC4B-4E904DA86E15}"/>
              </a:ext>
            </a:extLst>
          </p:cNvPr>
          <p:cNvSpPr>
            <a:spLocks noGrp="1"/>
          </p:cNvSpPr>
          <p:nvPr>
            <p:ph type="title"/>
          </p:nvPr>
        </p:nvSpPr>
        <p:spPr>
          <a:xfrm>
            <a:off x="1175704" y="640080"/>
            <a:ext cx="5505132" cy="2240280"/>
          </a:xfrm>
        </p:spPr>
        <p:txBody>
          <a:bodyPr anchor="b"/>
          <a:lstStyle>
            <a:lvl1pPr>
              <a:defRPr sz="4480"/>
            </a:lvl1pPr>
          </a:lstStyle>
          <a:p>
            <a:r>
              <a:rPr lang="en-US"/>
              <a:t>Click to edit Master title style</a:t>
            </a:r>
          </a:p>
        </p:txBody>
      </p:sp>
      <p:sp>
        <p:nvSpPr>
          <p:cNvPr id="3" name="Picture Placeholder 2">
            <a:extLst>
              <a:ext uri="{FF2B5EF4-FFF2-40B4-BE49-F238E27FC236}">
                <a16:creationId xmlns:a16="http://schemas.microsoft.com/office/drawing/2014/main" id="{329626DE-4C0B-47FA-9AD2-7B0FAF98AEA9}"/>
              </a:ext>
            </a:extLst>
          </p:cNvPr>
          <p:cNvSpPr>
            <a:spLocks noGrp="1"/>
          </p:cNvSpPr>
          <p:nvPr>
            <p:ph type="pic" idx="1"/>
          </p:nvPr>
        </p:nvSpPr>
        <p:spPr>
          <a:xfrm>
            <a:off x="7256463" y="1382396"/>
            <a:ext cx="8641080" cy="6823075"/>
          </a:xfrm>
        </p:spPr>
        <p:txBody>
          <a:bodyPr/>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endParaRPr lang="en-US"/>
          </a:p>
        </p:txBody>
      </p:sp>
      <p:sp>
        <p:nvSpPr>
          <p:cNvPr id="4" name="Text Placeholder 3">
            <a:extLst>
              <a:ext uri="{FF2B5EF4-FFF2-40B4-BE49-F238E27FC236}">
                <a16:creationId xmlns:a16="http://schemas.microsoft.com/office/drawing/2014/main" id="{24D56396-BF6D-417C-AE8A-A024A448D645}"/>
              </a:ext>
            </a:extLst>
          </p:cNvPr>
          <p:cNvSpPr>
            <a:spLocks noGrp="1"/>
          </p:cNvSpPr>
          <p:nvPr>
            <p:ph type="body" sz="half" idx="2"/>
          </p:nvPr>
        </p:nvSpPr>
        <p:spPr>
          <a:xfrm>
            <a:off x="1175704" y="2880360"/>
            <a:ext cx="5505132"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en-US"/>
              <a:t>Click to edit Master text styles</a:t>
            </a:r>
          </a:p>
        </p:txBody>
      </p:sp>
      <p:sp>
        <p:nvSpPr>
          <p:cNvPr id="5" name="Date Placeholder 4">
            <a:extLst>
              <a:ext uri="{FF2B5EF4-FFF2-40B4-BE49-F238E27FC236}">
                <a16:creationId xmlns:a16="http://schemas.microsoft.com/office/drawing/2014/main" id="{62925A08-BB1D-4573-AD6E-ADB4A064BF7D}"/>
              </a:ext>
            </a:extLst>
          </p:cNvPr>
          <p:cNvSpPr>
            <a:spLocks noGrp="1"/>
          </p:cNvSpPr>
          <p:nvPr>
            <p:ph type="dt" sz="half" idx="10"/>
          </p:nvPr>
        </p:nvSpPr>
        <p:spPr/>
        <p:txBody>
          <a:bodyPr/>
          <a:lstStyle/>
          <a:p>
            <a:fld id="{D59D0DC1-141F-4FEF-9127-1E2C2BA150E4}" type="datetimeFigureOut">
              <a:rPr lang="en-US" smtClean="0"/>
              <a:t>2021-05-20</a:t>
            </a:fld>
            <a:endParaRPr lang="en-US"/>
          </a:p>
        </p:txBody>
      </p:sp>
      <p:sp>
        <p:nvSpPr>
          <p:cNvPr id="6" name="Footer Placeholder 5">
            <a:extLst>
              <a:ext uri="{FF2B5EF4-FFF2-40B4-BE49-F238E27FC236}">
                <a16:creationId xmlns:a16="http://schemas.microsoft.com/office/drawing/2014/main" id="{F52E5690-B834-4038-BDB3-977C09E69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2AA0A-AEC5-4202-8266-11FE5AB4AD97}"/>
              </a:ext>
            </a:extLst>
          </p:cNvPr>
          <p:cNvSpPr>
            <a:spLocks noGrp="1"/>
          </p:cNvSpPr>
          <p:nvPr>
            <p:ph type="sldNum" sz="quarter" idx="12"/>
          </p:nvPr>
        </p:nvSpPr>
        <p:spPr/>
        <p:txBody>
          <a:bodyPr/>
          <a:lstStyle/>
          <a:p>
            <a:fld id="{20B0DB5D-5FF1-47FD-A6E5-2E9DD6CEDBA1}" type="slidenum">
              <a:rPr lang="en-US" smtClean="0"/>
              <a:t>‹#›</a:t>
            </a:fld>
            <a:endParaRPr lang="en-US"/>
          </a:p>
        </p:txBody>
      </p:sp>
    </p:spTree>
    <p:extLst>
      <p:ext uri="{BB962C8B-B14F-4D97-AF65-F5344CB8AC3E}">
        <p14:creationId xmlns:p14="http://schemas.microsoft.com/office/powerpoint/2010/main" val="1524869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D71949-119A-400D-A6FF-16D2712920A2}"/>
              </a:ext>
            </a:extLst>
          </p:cNvPr>
          <p:cNvSpPr>
            <a:spLocks noGrp="1"/>
          </p:cNvSpPr>
          <p:nvPr>
            <p:ph type="title"/>
          </p:nvPr>
        </p:nvSpPr>
        <p:spPr>
          <a:xfrm>
            <a:off x="1173480" y="511176"/>
            <a:ext cx="14721840" cy="18557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939573-B34B-4598-A787-4392758F20D0}"/>
              </a:ext>
            </a:extLst>
          </p:cNvPr>
          <p:cNvSpPr>
            <a:spLocks noGrp="1"/>
          </p:cNvSpPr>
          <p:nvPr>
            <p:ph type="body" idx="1"/>
          </p:nvPr>
        </p:nvSpPr>
        <p:spPr>
          <a:xfrm>
            <a:off x="1173480" y="2555875"/>
            <a:ext cx="14721840" cy="60918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16204-6459-4848-89D9-76CF2CBCA9D0}"/>
              </a:ext>
            </a:extLst>
          </p:cNvPr>
          <p:cNvSpPr>
            <a:spLocks noGrp="1"/>
          </p:cNvSpPr>
          <p:nvPr>
            <p:ph type="dt" sz="half" idx="2"/>
          </p:nvPr>
        </p:nvSpPr>
        <p:spPr>
          <a:xfrm>
            <a:off x="1173480" y="8898891"/>
            <a:ext cx="384048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D59D0DC1-141F-4FEF-9127-1E2C2BA150E4}" type="datetimeFigureOut">
              <a:rPr lang="en-US" smtClean="0"/>
              <a:t>2021-05-20</a:t>
            </a:fld>
            <a:endParaRPr lang="en-US"/>
          </a:p>
        </p:txBody>
      </p:sp>
      <p:sp>
        <p:nvSpPr>
          <p:cNvPr id="5" name="Footer Placeholder 4">
            <a:extLst>
              <a:ext uri="{FF2B5EF4-FFF2-40B4-BE49-F238E27FC236}">
                <a16:creationId xmlns:a16="http://schemas.microsoft.com/office/drawing/2014/main" id="{DF28F1E6-6F53-45B7-8D8D-AFCE4C6F3321}"/>
              </a:ext>
            </a:extLst>
          </p:cNvPr>
          <p:cNvSpPr>
            <a:spLocks noGrp="1"/>
          </p:cNvSpPr>
          <p:nvPr>
            <p:ph type="ftr" sz="quarter" idx="3"/>
          </p:nvPr>
        </p:nvSpPr>
        <p:spPr>
          <a:xfrm>
            <a:off x="5654040" y="8898891"/>
            <a:ext cx="576072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11EC9-A990-4A82-9AFC-5F6B627D5395}"/>
              </a:ext>
            </a:extLst>
          </p:cNvPr>
          <p:cNvSpPr>
            <a:spLocks noGrp="1"/>
          </p:cNvSpPr>
          <p:nvPr>
            <p:ph type="sldNum" sz="quarter" idx="4"/>
          </p:nvPr>
        </p:nvSpPr>
        <p:spPr>
          <a:xfrm>
            <a:off x="12054840" y="8898891"/>
            <a:ext cx="384048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20B0DB5D-5FF1-47FD-A6E5-2E9DD6CEDBA1}" type="slidenum">
              <a:rPr lang="en-US" smtClean="0"/>
              <a:t>‹#›</a:t>
            </a:fld>
            <a:endParaRPr lang="en-US"/>
          </a:p>
        </p:txBody>
      </p:sp>
    </p:spTree>
    <p:extLst>
      <p:ext uri="{BB962C8B-B14F-4D97-AF65-F5344CB8AC3E}">
        <p14:creationId xmlns:p14="http://schemas.microsoft.com/office/powerpoint/2010/main" val="138683687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hyperlink" Target="https://ec.europa.eu/eurostat/web/products-manuals-and-guidelines/-/ks-gq-17-001" TargetMode="Externa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ec.europa.eu/eurostat/web/products-manuals-and-guidelines/-/ks-gq-14-011"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hyperlink" Target="https://ec.europa.eu/eurostat/web/products-manuals-and-guidelines/-/KS-GQ-17-007?inheritRedirect=true&amp;redirect=%2Feurostat%2Fpublications%2Fmanuals-and-guidelin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Layout" Target="../diagrams/layout3.xml"/><Relationship Id="rId7" Type="http://schemas.openxmlformats.org/officeDocument/2006/relationships/image" Target="../media/image6.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0205-AFD8-42FA-86F9-85B4273BC34A}"/>
              </a:ext>
            </a:extLst>
          </p:cNvPr>
          <p:cNvSpPr>
            <a:spLocks noGrp="1"/>
          </p:cNvSpPr>
          <p:nvPr>
            <p:ph type="ctrTitle"/>
          </p:nvPr>
        </p:nvSpPr>
        <p:spPr/>
        <p:txBody>
          <a:bodyPr/>
          <a:lstStyle/>
          <a:p>
            <a:r>
              <a:rPr lang="nl-NL" dirty="0"/>
              <a:t>Open slides</a:t>
            </a:r>
            <a:endParaRPr lang="en-US" dirty="0"/>
          </a:p>
        </p:txBody>
      </p:sp>
      <p:sp>
        <p:nvSpPr>
          <p:cNvPr id="3" name="Subtitle 2">
            <a:extLst>
              <a:ext uri="{FF2B5EF4-FFF2-40B4-BE49-F238E27FC236}">
                <a16:creationId xmlns:a16="http://schemas.microsoft.com/office/drawing/2014/main" id="{DBB3D7B0-22CF-41FB-AF84-88051D2966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2232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DEBEE84-A6D2-46A3-944B-9A7E8B63E49D}"/>
              </a:ext>
            </a:extLst>
          </p:cNvPr>
          <p:cNvGrpSpPr/>
          <p:nvPr/>
        </p:nvGrpSpPr>
        <p:grpSpPr>
          <a:xfrm>
            <a:off x="246185" y="0"/>
            <a:ext cx="16356623" cy="8191500"/>
            <a:chOff x="246185" y="0"/>
            <a:chExt cx="16356623" cy="8191500"/>
          </a:xfrm>
        </p:grpSpPr>
        <p:graphicFrame>
          <p:nvGraphicFramePr>
            <p:cNvPr id="7" name="Diagram 6">
              <a:extLst>
                <a:ext uri="{FF2B5EF4-FFF2-40B4-BE49-F238E27FC236}">
                  <a16:creationId xmlns:a16="http://schemas.microsoft.com/office/drawing/2014/main" id="{C286F972-86F5-4956-80F6-25F0A7A0F5C1}"/>
                </a:ext>
              </a:extLst>
            </p:cNvPr>
            <p:cNvGraphicFramePr/>
            <p:nvPr>
              <p:extLst>
                <p:ext uri="{D42A27DB-BD31-4B8C-83A1-F6EECF244321}">
                  <p14:modId xmlns:p14="http://schemas.microsoft.com/office/powerpoint/2010/main" val="1031027791"/>
                </p:ext>
              </p:extLst>
            </p:nvPr>
          </p:nvGraphicFramePr>
          <p:xfrm>
            <a:off x="246185" y="0"/>
            <a:ext cx="7877908" cy="819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BAD3592-6A84-488A-B116-FA68EEFE220A}"/>
                </a:ext>
              </a:extLst>
            </p:cNvPr>
            <p:cNvGraphicFramePr/>
            <p:nvPr>
              <p:extLst>
                <p:ext uri="{D42A27DB-BD31-4B8C-83A1-F6EECF244321}">
                  <p14:modId xmlns:p14="http://schemas.microsoft.com/office/powerpoint/2010/main" val="3111490833"/>
                </p:ext>
              </p:extLst>
            </p:nvPr>
          </p:nvGraphicFramePr>
          <p:xfrm>
            <a:off x="8724900" y="0"/>
            <a:ext cx="7877908" cy="81915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14" name="TextBox 13">
            <a:extLst>
              <a:ext uri="{FF2B5EF4-FFF2-40B4-BE49-F238E27FC236}">
                <a16:creationId xmlns:a16="http://schemas.microsoft.com/office/drawing/2014/main" id="{AF4FA1EC-E19D-4B42-9FEB-85515D91DADE}"/>
              </a:ext>
            </a:extLst>
          </p:cNvPr>
          <p:cNvSpPr txBox="1"/>
          <p:nvPr/>
        </p:nvSpPr>
        <p:spPr>
          <a:xfrm>
            <a:off x="1295400" y="8032930"/>
            <a:ext cx="14859000" cy="1754326"/>
          </a:xfrm>
          <a:prstGeom prst="rect">
            <a:avLst/>
          </a:prstGeom>
          <a:noFill/>
        </p:spPr>
        <p:txBody>
          <a:bodyPr wrap="square" rtlCol="0">
            <a:spAutoFit/>
          </a:bodyPr>
          <a:lstStyle/>
          <a:p>
            <a:r>
              <a:rPr lang="nl-NL" dirty="0">
                <a:latin typeface="Roboto" pitchFamily="2" charset="0"/>
                <a:ea typeface="Roboto" pitchFamily="2" charset="0"/>
              </a:rPr>
              <a:t>We aim to increase the quality of existing open governmental indicators, such as Eurostat products, and to design new indicators that are at least on the quality level of Eurostat’s products. Our quality assurance follows the following methodology.</a:t>
            </a:r>
          </a:p>
          <a:p>
            <a:r>
              <a:rPr lang="nl-NL" dirty="0">
                <a:latin typeface="Roboto" pitchFamily="2" charset="0"/>
                <a:ea typeface="Roboto" pitchFamily="2" charset="0"/>
              </a:rPr>
              <a:t>1.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1: Indicator typologies and terminologies - 2014 edition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2"/>
              </a:rPr>
              <a:t>pdf</a:t>
            </a:r>
            <a:r>
              <a:rPr lang="en-US" i="0" dirty="0">
                <a:solidFill>
                  <a:srgbClr val="555555"/>
                </a:solidFill>
                <a:effectLst/>
                <a:latin typeface="Roboto" pitchFamily="2" charset="0"/>
                <a:ea typeface="Roboto" pitchFamily="2" charset="0"/>
              </a:rPr>
              <a:t>)</a:t>
            </a:r>
            <a:endParaRPr lang="nl-NL" dirty="0">
              <a:latin typeface="Roboto" pitchFamily="2" charset="0"/>
              <a:ea typeface="Roboto" pitchFamily="2" charset="0"/>
            </a:endParaRPr>
          </a:p>
          <a:p>
            <a:r>
              <a:rPr lang="nl-NL" dirty="0">
                <a:latin typeface="Roboto" pitchFamily="2" charset="0"/>
                <a:ea typeface="Roboto" pitchFamily="2" charset="0"/>
              </a:rPr>
              <a:t>2.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2: Communicating through indicators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3"/>
              </a:rPr>
              <a:t>pdf</a:t>
            </a:r>
            <a:r>
              <a:rPr lang="en-US" i="0" dirty="0">
                <a:solidFill>
                  <a:srgbClr val="555555"/>
                </a:solidFill>
                <a:effectLst/>
                <a:latin typeface="Roboto" pitchFamily="2" charset="0"/>
                <a:ea typeface="Roboto" pitchFamily="2" charset="0"/>
              </a:rPr>
              <a:t>) </a:t>
            </a:r>
            <a:br>
              <a:rPr lang="nl-NL" dirty="0">
                <a:latin typeface="Roboto" pitchFamily="2" charset="0"/>
                <a:ea typeface="Roboto" pitchFamily="2" charset="0"/>
              </a:rPr>
            </a:br>
            <a:r>
              <a:rPr lang="nl-NL" dirty="0">
                <a:latin typeface="Roboto" pitchFamily="2" charset="0"/>
                <a:ea typeface="Roboto" pitchFamily="2" charset="0"/>
              </a:rPr>
              <a:t>3. </a:t>
            </a:r>
            <a:r>
              <a:rPr lang="en-US" dirty="0">
                <a:latin typeface="Roboto" pitchFamily="2" charset="0"/>
                <a:ea typeface="Roboto" pitchFamily="2" charset="0"/>
              </a:rPr>
              <a:t>Towards a </a:t>
            </a:r>
            <a:r>
              <a:rPr lang="en-US" dirty="0" err="1">
                <a:latin typeface="Roboto" pitchFamily="2" charset="0"/>
                <a:ea typeface="Roboto" pitchFamily="2" charset="0"/>
              </a:rPr>
              <a:t>harmonised</a:t>
            </a:r>
            <a:r>
              <a:rPr lang="en-US" dirty="0">
                <a:latin typeface="Roboto" pitchFamily="2" charset="0"/>
                <a:ea typeface="Roboto" pitchFamily="2" charset="0"/>
              </a:rPr>
              <a:t> methodology for statistical indicators — Part 3: Relevance for policy making </a:t>
            </a:r>
            <a:r>
              <a:rPr lang="en-US" i="0" dirty="0">
                <a:solidFill>
                  <a:srgbClr val="555555"/>
                </a:solidFill>
                <a:effectLst/>
                <a:latin typeface="Roboto" pitchFamily="2" charset="0"/>
                <a:ea typeface="Roboto" pitchFamily="2" charset="0"/>
              </a:rPr>
              <a:t>(</a:t>
            </a:r>
            <a:r>
              <a:rPr lang="en-US" i="0" dirty="0">
                <a:solidFill>
                  <a:srgbClr val="555555"/>
                </a:solidFill>
                <a:effectLst/>
                <a:latin typeface="Roboto" pitchFamily="2" charset="0"/>
                <a:ea typeface="Roboto" pitchFamily="2" charset="0"/>
                <a:hlinkClick r:id="rId14"/>
              </a:rPr>
              <a:t>pdf</a:t>
            </a:r>
            <a:r>
              <a:rPr lang="en-US" i="0" dirty="0">
                <a:solidFill>
                  <a:srgbClr val="555555"/>
                </a:solidFill>
                <a:effectLst/>
                <a:latin typeface="Roboto" pitchFamily="2" charset="0"/>
                <a:ea typeface="Roboto" pitchFamily="2" charset="0"/>
              </a:rPr>
              <a:t>) </a:t>
            </a:r>
          </a:p>
          <a:p>
            <a:endParaRPr lang="en-US" dirty="0"/>
          </a:p>
        </p:txBody>
      </p:sp>
    </p:spTree>
    <p:extLst>
      <p:ext uri="{BB962C8B-B14F-4D97-AF65-F5344CB8AC3E}">
        <p14:creationId xmlns:p14="http://schemas.microsoft.com/office/powerpoint/2010/main" val="247038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2"/>
          </a:solidFill>
        </p:spPr>
        <p:txBody>
          <a:bodyPr/>
          <a:lstStyle/>
          <a:p>
            <a:pPr algn="ctr"/>
            <a:r>
              <a:rPr lang="nl-NL" dirty="0">
                <a:solidFill>
                  <a:schemeClr val="bg1"/>
                </a:solidFill>
                <a:latin typeface="Roboto" pitchFamily="2" charset="0"/>
                <a:ea typeface="Roboto" pitchFamily="2" charset="0"/>
              </a:rPr>
              <a:t>What is our technology?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94819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0" y="104483"/>
            <a:ext cx="16377921" cy="1160870"/>
          </a:xfrm>
        </p:spPr>
        <p:txBody>
          <a:bodyPr>
            <a:normAutofit fontScale="90000"/>
          </a:bodyPr>
          <a:lstStyle/>
          <a:p>
            <a:r>
              <a:rPr lang="nl-NL" dirty="0"/>
              <a:t>Technology – panning out gold from muddy open sources</a:t>
            </a:r>
            <a:endParaRPr lang="en-US" dirty="0"/>
          </a:p>
        </p:txBody>
      </p:sp>
      <p:graphicFrame>
        <p:nvGraphicFramePr>
          <p:cNvPr id="4" name="Content Placeholder 3">
            <a:extLst>
              <a:ext uri="{FF2B5EF4-FFF2-40B4-BE49-F238E27FC236}">
                <a16:creationId xmlns:a16="http://schemas.microsoft.com/office/drawing/2014/main" id="{173F530D-A8FB-45A9-8C30-9D9211489537}"/>
              </a:ext>
            </a:extLst>
          </p:cNvPr>
          <p:cNvGraphicFramePr>
            <a:graphicFrameLocks noGrp="1"/>
          </p:cNvGraphicFramePr>
          <p:nvPr>
            <p:ph idx="1"/>
            <p:extLst>
              <p:ext uri="{D42A27DB-BD31-4B8C-83A1-F6EECF244321}">
                <p14:modId xmlns:p14="http://schemas.microsoft.com/office/powerpoint/2010/main" val="2468966617"/>
              </p:ext>
            </p:extLst>
          </p:nvPr>
        </p:nvGraphicFramePr>
        <p:xfrm>
          <a:off x="1136061" y="3509962"/>
          <a:ext cx="14722475" cy="6091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rass, outdoor, person, cooking&#10;&#10;Description automatically generated">
            <a:extLst>
              <a:ext uri="{FF2B5EF4-FFF2-40B4-BE49-F238E27FC236}">
                <a16:creationId xmlns:a16="http://schemas.microsoft.com/office/drawing/2014/main" id="{3668A968-CDFB-4125-A7EA-500D5EEBC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1075" y="1242076"/>
            <a:ext cx="4301323" cy="3225992"/>
          </a:xfrm>
          <a:prstGeom prst="rect">
            <a:avLst/>
          </a:prstGeom>
        </p:spPr>
      </p:pic>
      <p:pic>
        <p:nvPicPr>
          <p:cNvPr id="8" name="Picture 7" descr="A picture containing person, person, preparing, cooking&#10;&#10;Description automatically generated">
            <a:extLst>
              <a:ext uri="{FF2B5EF4-FFF2-40B4-BE49-F238E27FC236}">
                <a16:creationId xmlns:a16="http://schemas.microsoft.com/office/drawing/2014/main" id="{84BE21B3-DF34-4E8E-9CD9-ED663EFA85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7494" y="1220877"/>
            <a:ext cx="4328995" cy="3268391"/>
          </a:xfrm>
          <a:prstGeom prst="rect">
            <a:avLst/>
          </a:prstGeom>
        </p:spPr>
      </p:pic>
      <p:pic>
        <p:nvPicPr>
          <p:cNvPr id="10" name="Picture 9" descr="A picture containing tree, outdoor, ground, blue&#10;&#10;Description automatically generated">
            <a:extLst>
              <a:ext uri="{FF2B5EF4-FFF2-40B4-BE49-F238E27FC236}">
                <a16:creationId xmlns:a16="http://schemas.microsoft.com/office/drawing/2014/main" id="{612DDF56-75D3-41D1-AC5D-E8E9D329C6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4565" y="1265353"/>
            <a:ext cx="4480606" cy="3202715"/>
          </a:xfrm>
          <a:prstGeom prst="rect">
            <a:avLst/>
          </a:prstGeom>
        </p:spPr>
      </p:pic>
      <p:sp>
        <p:nvSpPr>
          <p:cNvPr id="11" name="TextBox 10">
            <a:extLst>
              <a:ext uri="{FF2B5EF4-FFF2-40B4-BE49-F238E27FC236}">
                <a16:creationId xmlns:a16="http://schemas.microsoft.com/office/drawing/2014/main" id="{E1C22CFA-6075-4B85-BDA9-FF992752462B}"/>
              </a:ext>
            </a:extLst>
          </p:cNvPr>
          <p:cNvSpPr txBox="1"/>
          <p:nvPr/>
        </p:nvSpPr>
        <p:spPr>
          <a:xfrm>
            <a:off x="708304" y="8589990"/>
            <a:ext cx="14906867" cy="707886"/>
          </a:xfrm>
          <a:prstGeom prst="rect">
            <a:avLst/>
          </a:prstGeom>
          <a:noFill/>
        </p:spPr>
        <p:txBody>
          <a:bodyPr wrap="square" rtlCol="0">
            <a:spAutoFit/>
          </a:bodyPr>
          <a:lstStyle/>
          <a:p>
            <a:r>
              <a:rPr lang="en-US" sz="2000" dirty="0">
                <a:latin typeface="Roboto" pitchFamily="2" charset="0"/>
                <a:ea typeface="Roboto" pitchFamily="2" charset="0"/>
              </a:rPr>
              <a:t>Our </a:t>
            </a:r>
            <a:r>
              <a:rPr lang="en-US" sz="2000" dirty="0" err="1">
                <a:latin typeface="Roboto" pitchFamily="2" charset="0"/>
                <a:ea typeface="Roboto" pitchFamily="2" charset="0"/>
              </a:rPr>
              <a:t>retroharmonize</a:t>
            </a:r>
            <a:r>
              <a:rPr lang="en-US" sz="2000" dirty="0">
                <a:latin typeface="Roboto" pitchFamily="2" charset="0"/>
                <a:ea typeface="Roboto" pitchFamily="2" charset="0"/>
              </a:rPr>
              <a:t>, regions and </a:t>
            </a:r>
            <a:r>
              <a:rPr lang="en-US" sz="2000" dirty="0" err="1">
                <a:latin typeface="Roboto" pitchFamily="2" charset="0"/>
                <a:ea typeface="Roboto" pitchFamily="2" charset="0"/>
              </a:rPr>
              <a:t>iotables</a:t>
            </a:r>
            <a:r>
              <a:rPr lang="en-US" sz="2000" dirty="0">
                <a:latin typeface="Roboto" pitchFamily="2" charset="0"/>
                <a:ea typeface="Roboto" pitchFamily="2" charset="0"/>
              </a:rPr>
              <a:t> software has each about 1000-2000 specialist users worldwide.</a:t>
            </a:r>
          </a:p>
          <a:p>
            <a:r>
              <a:rPr lang="en-US" sz="2000" dirty="0">
                <a:latin typeface="Roboto" pitchFamily="2" charset="0"/>
                <a:ea typeface="Roboto" pitchFamily="2" charset="0"/>
              </a:rPr>
              <a:t>The users are potential collaborators to pan out more open data and potential clients to produce high-quality research products.</a:t>
            </a:r>
          </a:p>
        </p:txBody>
      </p:sp>
    </p:spTree>
    <p:extLst>
      <p:ext uri="{BB962C8B-B14F-4D97-AF65-F5344CB8AC3E}">
        <p14:creationId xmlns:p14="http://schemas.microsoft.com/office/powerpoint/2010/main" val="282846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rOpenGov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685961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Kasia curated list slide</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408646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Ante Survey Harmonization</a:t>
            </a:r>
            <a:endParaRPr lang="en-US" dirty="0"/>
          </a:p>
        </p:txBody>
      </p:sp>
      <p:pic>
        <p:nvPicPr>
          <p:cNvPr id="13" name="Picture 12" descr="A picture containing calendar&#10;&#10;Description automatically generated">
            <a:extLst>
              <a:ext uri="{FF2B5EF4-FFF2-40B4-BE49-F238E27FC236}">
                <a16:creationId xmlns:a16="http://schemas.microsoft.com/office/drawing/2014/main" id="{14CEEEF6-3BA5-4DA6-9B16-F0BCEFC7C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1491996"/>
            <a:ext cx="10171676" cy="7626604"/>
          </a:xfrm>
          <a:prstGeom prst="rect">
            <a:avLst/>
          </a:prstGeom>
        </p:spPr>
      </p:pic>
      <p:sp>
        <p:nvSpPr>
          <p:cNvPr id="7" name="TextBox 6">
            <a:extLst>
              <a:ext uri="{FF2B5EF4-FFF2-40B4-BE49-F238E27FC236}">
                <a16:creationId xmlns:a16="http://schemas.microsoft.com/office/drawing/2014/main" id="{D62900A4-D14E-4FF3-BD54-D08B320F44EC}"/>
              </a:ext>
            </a:extLst>
          </p:cNvPr>
          <p:cNvSpPr txBox="1"/>
          <p:nvPr/>
        </p:nvSpPr>
        <p:spPr>
          <a:xfrm>
            <a:off x="11512845" y="3794369"/>
            <a:ext cx="4865076" cy="4031873"/>
          </a:xfrm>
          <a:prstGeom prst="rect">
            <a:avLst/>
          </a:prstGeom>
          <a:noFill/>
        </p:spPr>
        <p:txBody>
          <a:bodyPr wrap="square" rtlCol="0">
            <a:spAutoFit/>
          </a:bodyPr>
          <a:lstStyle/>
          <a:p>
            <a:pPr marL="285750" indent="-285750">
              <a:buFontTx/>
              <a:buChar char="-"/>
            </a:pPr>
            <a:r>
              <a:rPr lang="en-US" sz="2000" dirty="0">
                <a:latin typeface="Roboto" pitchFamily="2" charset="0"/>
                <a:ea typeface="Roboto" pitchFamily="2" charset="0"/>
              </a:rPr>
              <a:t>Combining </a:t>
            </a:r>
            <a:r>
              <a:rPr lang="en-US" sz="2000" i="1" dirty="0">
                <a:latin typeface="Roboto" pitchFamily="2" charset="0"/>
                <a:ea typeface="Roboto" pitchFamily="2" charset="0"/>
              </a:rPr>
              <a:t>ex ante</a:t>
            </a:r>
            <a:r>
              <a:rPr lang="en-US" sz="2000" dirty="0">
                <a:latin typeface="Roboto" pitchFamily="2" charset="0"/>
                <a:ea typeface="Roboto" pitchFamily="2" charset="0"/>
              </a:rPr>
              <a:t> and </a:t>
            </a:r>
            <a:r>
              <a:rPr lang="en-US" sz="2000" i="1" dirty="0">
                <a:latin typeface="Roboto" pitchFamily="2" charset="0"/>
                <a:ea typeface="Roboto" pitchFamily="2" charset="0"/>
              </a:rPr>
              <a:t>ex post</a:t>
            </a:r>
            <a:r>
              <a:rPr lang="en-US" sz="2000" dirty="0">
                <a:latin typeface="Roboto" pitchFamily="2" charset="0"/>
                <a:ea typeface="Roboto" pitchFamily="2" charset="0"/>
              </a:rPr>
              <a:t> survey harmonization allows to create small scale surveys, such as simpler online surveys, that are more representative, or fully representative of a population. </a:t>
            </a:r>
          </a:p>
          <a:p>
            <a:pPr marL="285750" indent="-285750">
              <a:buFontTx/>
              <a:buChar char="-"/>
            </a:pPr>
            <a:r>
              <a:rPr lang="en-US" sz="2000" dirty="0">
                <a:latin typeface="Roboto" pitchFamily="2" charset="0"/>
                <a:ea typeface="Roboto" pitchFamily="2" charset="0"/>
              </a:rPr>
              <a:t>This method combines new research information with pre-existing information, for example, in the European Values Survey,  Eurobarometer, </a:t>
            </a:r>
            <a:r>
              <a:rPr lang="en-US" sz="2000" dirty="0" err="1">
                <a:latin typeface="Roboto" pitchFamily="2" charset="0"/>
                <a:ea typeface="Roboto" pitchFamily="2" charset="0"/>
              </a:rPr>
              <a:t>Afrobarometer</a:t>
            </a:r>
            <a:r>
              <a:rPr lang="en-US" sz="2000" dirty="0">
                <a:latin typeface="Roboto" pitchFamily="2" charset="0"/>
                <a:ea typeface="Roboto" pitchFamily="2" charset="0"/>
              </a:rPr>
              <a:t>, EU LFS, etc.</a:t>
            </a:r>
          </a:p>
          <a:p>
            <a:pPr marL="285750" indent="-285750">
              <a:buFontTx/>
              <a:buChar char="-"/>
            </a:pPr>
            <a:endParaRPr lang="en-US" sz="2000" dirty="0"/>
          </a:p>
          <a:p>
            <a:pPr marL="285750" indent="-285750">
              <a:buFontTx/>
              <a:buChar char="-"/>
            </a:pPr>
            <a:endParaRPr lang="en-US" dirty="0"/>
          </a:p>
        </p:txBody>
      </p:sp>
    </p:spTree>
    <p:extLst>
      <p:ext uri="{BB962C8B-B14F-4D97-AF65-F5344CB8AC3E}">
        <p14:creationId xmlns:p14="http://schemas.microsoft.com/office/powerpoint/2010/main" val="1368401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Systematic Sampling of Big Data</a:t>
            </a:r>
            <a:endParaRPr lang="en-US" dirty="0"/>
          </a:p>
        </p:txBody>
      </p:sp>
      <p:sp>
        <p:nvSpPr>
          <p:cNvPr id="7" name="TextBox 6">
            <a:extLst>
              <a:ext uri="{FF2B5EF4-FFF2-40B4-BE49-F238E27FC236}">
                <a16:creationId xmlns:a16="http://schemas.microsoft.com/office/drawing/2014/main" id="{D62900A4-D14E-4FF3-BD54-D08B320F44EC}"/>
              </a:ext>
            </a:extLst>
          </p:cNvPr>
          <p:cNvSpPr txBox="1"/>
          <p:nvPr/>
        </p:nvSpPr>
        <p:spPr>
          <a:xfrm>
            <a:off x="11639062" y="4191000"/>
            <a:ext cx="4865076" cy="2862322"/>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Many researchers know how to query the Spotify  or </a:t>
            </a:r>
            <a:r>
              <a:rPr lang="en-US" sz="2400" dirty="0" err="1">
                <a:latin typeface="Roboto" pitchFamily="2" charset="0"/>
                <a:ea typeface="Roboto" pitchFamily="2" charset="0"/>
              </a:rPr>
              <a:t>YouTbue</a:t>
            </a:r>
            <a:r>
              <a:rPr lang="en-US" sz="2400" dirty="0">
                <a:latin typeface="Roboto" pitchFamily="2" charset="0"/>
                <a:ea typeface="Roboto" pitchFamily="2" charset="0"/>
              </a:rPr>
              <a:t> API, but how to do it in a representative and reproducible manner?</a:t>
            </a:r>
          </a:p>
          <a:p>
            <a:pPr marL="285750" indent="-285750">
              <a:buFontTx/>
              <a:buChar char="-"/>
            </a:pPr>
            <a:endParaRPr lang="en-US" sz="2400" dirty="0">
              <a:latin typeface="Roboto" pitchFamily="2" charset="0"/>
              <a:ea typeface="Roboto" pitchFamily="2" charset="0"/>
            </a:endParaRPr>
          </a:p>
          <a:p>
            <a:pPr marL="285750" indent="-285750">
              <a:buFontTx/>
              <a:buChar char="-"/>
            </a:pPr>
            <a:endParaRPr lang="en-US" dirty="0"/>
          </a:p>
          <a:p>
            <a:pPr marL="285750" indent="-285750">
              <a:buFontTx/>
              <a:buChar char="-"/>
            </a:pPr>
            <a:endParaRPr lang="en-US" dirty="0"/>
          </a:p>
        </p:txBody>
      </p:sp>
      <p:pic>
        <p:nvPicPr>
          <p:cNvPr id="4" name="Picture 3" descr="Graphical user interface, chart&#10;&#10;Description automatically generated">
            <a:extLst>
              <a:ext uri="{FF2B5EF4-FFF2-40B4-BE49-F238E27FC236}">
                <a16:creationId xmlns:a16="http://schemas.microsoft.com/office/drawing/2014/main" id="{0FCA1833-78B1-4C38-B4D6-205EF1B6D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529" y="2015622"/>
            <a:ext cx="10685827" cy="6010777"/>
          </a:xfrm>
          <a:prstGeom prst="rect">
            <a:avLst/>
          </a:prstGeom>
        </p:spPr>
      </p:pic>
      <p:sp>
        <p:nvSpPr>
          <p:cNvPr id="5" name="TextBox 4">
            <a:extLst>
              <a:ext uri="{FF2B5EF4-FFF2-40B4-BE49-F238E27FC236}">
                <a16:creationId xmlns:a16="http://schemas.microsoft.com/office/drawing/2014/main" id="{AD0D1076-4105-4384-B0C8-ACA8CAED5FB1}"/>
              </a:ext>
            </a:extLst>
          </p:cNvPr>
          <p:cNvSpPr txBox="1"/>
          <p:nvPr/>
        </p:nvSpPr>
        <p:spPr>
          <a:xfrm>
            <a:off x="1245894" y="7053322"/>
            <a:ext cx="10294815" cy="261610"/>
          </a:xfrm>
          <a:prstGeom prst="rect">
            <a:avLst/>
          </a:prstGeom>
          <a:noFill/>
        </p:spPr>
        <p:txBody>
          <a:bodyPr wrap="square" rtlCol="0">
            <a:spAutoFit/>
          </a:bodyPr>
          <a:lstStyle/>
          <a:p>
            <a:r>
              <a:rPr lang="en-US" sz="1050" dirty="0">
                <a:latin typeface="Roboto" pitchFamily="2" charset="0"/>
                <a:ea typeface="Roboto" pitchFamily="2" charset="0"/>
              </a:rPr>
              <a:t>The income of a typical song in 20 countries, 2015-2019, monthly values.</a:t>
            </a:r>
            <a:endParaRPr lang="en-US" sz="900" dirty="0"/>
          </a:p>
        </p:txBody>
      </p:sp>
    </p:spTree>
    <p:extLst>
      <p:ext uri="{BB962C8B-B14F-4D97-AF65-F5344CB8AC3E}">
        <p14:creationId xmlns:p14="http://schemas.microsoft.com/office/powerpoint/2010/main" val="399952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Ex Post Survey Harmonization</a:t>
            </a:r>
            <a:endParaRPr lang="en-US" dirty="0"/>
          </a:p>
        </p:txBody>
      </p:sp>
      <p:pic>
        <p:nvPicPr>
          <p:cNvPr id="15" name="Picture 14" descr="A picture containing table&#10;&#10;Description automatically generated">
            <a:extLst>
              <a:ext uri="{FF2B5EF4-FFF2-40B4-BE49-F238E27FC236}">
                <a16:creationId xmlns:a16="http://schemas.microsoft.com/office/drawing/2014/main" id="{E4C69FEF-FDF9-42A0-8781-516E6D7B4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7" y="1509325"/>
            <a:ext cx="9840572" cy="7106640"/>
          </a:xfrm>
          <a:prstGeom prst="rect">
            <a:avLst/>
          </a:prstGeom>
        </p:spPr>
      </p:pic>
      <p:sp>
        <p:nvSpPr>
          <p:cNvPr id="17" name="TextBox 16">
            <a:extLst>
              <a:ext uri="{FF2B5EF4-FFF2-40B4-BE49-F238E27FC236}">
                <a16:creationId xmlns:a16="http://schemas.microsoft.com/office/drawing/2014/main" id="{18331B5E-27BD-4B54-8FD5-80D92BD70B5C}"/>
              </a:ext>
            </a:extLst>
          </p:cNvPr>
          <p:cNvSpPr txBox="1"/>
          <p:nvPr/>
        </p:nvSpPr>
        <p:spPr>
          <a:xfrm>
            <a:off x="10835445" y="2953940"/>
            <a:ext cx="4941863" cy="3693319"/>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Ex post survey harmonization allows the combinations of pre-existing micro-level data, either published, or available for researchers, for example in the Eurostat microdata research. </a:t>
            </a:r>
          </a:p>
          <a:p>
            <a:pPr marL="285750" indent="-285750">
              <a:buFontTx/>
              <a:buChar char="-"/>
            </a:pPr>
            <a:r>
              <a:rPr lang="en-US" sz="2400" dirty="0">
                <a:latin typeface="Roboto" pitchFamily="2" charset="0"/>
                <a:ea typeface="Roboto" pitchFamily="2" charset="0"/>
              </a:rPr>
              <a:t>It can combine international datasets without having to commission a new survey</a:t>
            </a:r>
          </a:p>
          <a:p>
            <a:pPr marL="285750" indent="-285750">
              <a:buFontTx/>
              <a:buChar char="-"/>
            </a:pPr>
            <a:endParaRPr lang="en-US" dirty="0"/>
          </a:p>
        </p:txBody>
      </p:sp>
    </p:spTree>
    <p:extLst>
      <p:ext uri="{BB962C8B-B14F-4D97-AF65-F5344CB8AC3E}">
        <p14:creationId xmlns:p14="http://schemas.microsoft.com/office/powerpoint/2010/main" val="114542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756529" y="104483"/>
            <a:ext cx="15621392" cy="1160870"/>
          </a:xfrm>
        </p:spPr>
        <p:txBody>
          <a:bodyPr>
            <a:normAutofit/>
          </a:bodyPr>
          <a:lstStyle/>
          <a:p>
            <a:r>
              <a:rPr lang="nl-NL" dirty="0"/>
              <a:t>New Statistical Indicators</a:t>
            </a:r>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747D1A9E-60A1-4F0F-BFC5-09895546A5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2529" y="1265353"/>
            <a:ext cx="10356948" cy="4984281"/>
          </a:xfrm>
        </p:spPr>
      </p:pic>
      <p:sp>
        <p:nvSpPr>
          <p:cNvPr id="16" name="TextBox 15">
            <a:extLst>
              <a:ext uri="{FF2B5EF4-FFF2-40B4-BE49-F238E27FC236}">
                <a16:creationId xmlns:a16="http://schemas.microsoft.com/office/drawing/2014/main" id="{1DEE7AEE-822D-4591-8D6E-D3D7743C88D9}"/>
              </a:ext>
            </a:extLst>
          </p:cNvPr>
          <p:cNvSpPr txBox="1"/>
          <p:nvPr/>
        </p:nvSpPr>
        <p:spPr>
          <a:xfrm>
            <a:off x="756529" y="6443021"/>
            <a:ext cx="14717933" cy="3046988"/>
          </a:xfrm>
          <a:prstGeom prst="rect">
            <a:avLst/>
          </a:prstGeom>
          <a:noFill/>
        </p:spPr>
        <p:txBody>
          <a:bodyPr wrap="square" rtlCol="0">
            <a:spAutoFit/>
          </a:bodyPr>
          <a:lstStyle/>
          <a:p>
            <a:pPr marL="285750" indent="-285750">
              <a:buFontTx/>
              <a:buChar char="-"/>
            </a:pPr>
            <a:r>
              <a:rPr lang="en-US" sz="2400" dirty="0">
                <a:latin typeface="Roboto" pitchFamily="2" charset="0"/>
                <a:ea typeface="Roboto" pitchFamily="2" charset="0"/>
              </a:rPr>
              <a:t>Statistical agencies and governments collect many-many times more data than what eventually is released as statistically aggregated data products (for example, the GDP or regional GDP indicator, literacy indicators, etc.)</a:t>
            </a:r>
          </a:p>
          <a:p>
            <a:pPr marL="285750" indent="-285750">
              <a:buFontTx/>
              <a:buChar char="-"/>
            </a:pPr>
            <a:r>
              <a:rPr lang="en-US" sz="2400" dirty="0">
                <a:latin typeface="Roboto" pitchFamily="2" charset="0"/>
                <a:ea typeface="Roboto" pitchFamily="2" charset="0"/>
              </a:rPr>
              <a:t>Via </a:t>
            </a:r>
            <a:r>
              <a:rPr lang="en-US" sz="2400" dirty="0" err="1">
                <a:latin typeface="Roboto" pitchFamily="2" charset="0"/>
                <a:ea typeface="Roboto" pitchFamily="2" charset="0"/>
              </a:rPr>
              <a:t>rOpenGov</a:t>
            </a:r>
            <a:r>
              <a:rPr lang="en-US" sz="2400" dirty="0">
                <a:latin typeface="Roboto" pitchFamily="2" charset="0"/>
                <a:ea typeface="Roboto" pitchFamily="2" charset="0"/>
              </a:rPr>
              <a:t> and our peer-reviewed statistical </a:t>
            </a:r>
            <a:r>
              <a:rPr lang="en-US" sz="2400" dirty="0" err="1">
                <a:latin typeface="Roboto" pitchFamily="2" charset="0"/>
                <a:ea typeface="Roboto" pitchFamily="2" charset="0"/>
              </a:rPr>
              <a:t>softwares</a:t>
            </a:r>
            <a:r>
              <a:rPr lang="en-US" sz="2400" dirty="0">
                <a:latin typeface="Roboto" pitchFamily="2" charset="0"/>
                <a:ea typeface="Roboto" pitchFamily="2" charset="0"/>
              </a:rPr>
              <a:t>, we have access to the raw data of Eurostat and other governmental and scientific agencies covered by the EU Open Data Directive, or similar legislation in other jurisdictions, and using the very same methodology of Eurostat, OECD, we can create similar statistical indicators ahead of the official publication date, or in details that are not published by the statistical agency.</a:t>
            </a:r>
          </a:p>
        </p:txBody>
      </p:sp>
    </p:spTree>
    <p:extLst>
      <p:ext uri="{BB962C8B-B14F-4D97-AF65-F5344CB8AC3E}">
        <p14:creationId xmlns:p14="http://schemas.microsoft.com/office/powerpoint/2010/main" val="176582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4"/>
          </a:solidFill>
        </p:spPr>
        <p:txBody>
          <a:bodyPr/>
          <a:lstStyle/>
          <a:p>
            <a:pPr algn="ctr"/>
            <a:r>
              <a:rPr lang="nl-NL" dirty="0">
                <a:solidFill>
                  <a:schemeClr val="bg1"/>
                </a:solidFill>
                <a:latin typeface="Roboto" pitchFamily="2" charset="0"/>
                <a:ea typeface="Roboto" pitchFamily="2" charset="0"/>
              </a:rPr>
              <a:t>What is our service?</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986669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FFC000"/>
          </a:solidFill>
          <a:ln>
            <a:solidFill>
              <a:srgbClr val="FFC000"/>
            </a:solidFill>
          </a:ln>
        </p:spPr>
        <p:txBody>
          <a:bodyPr/>
          <a:lstStyle/>
          <a:p>
            <a:pPr algn="ctr"/>
            <a:r>
              <a:rPr lang="nl-NL" dirty="0">
                <a:solidFill>
                  <a:schemeClr val="bg1">
                    <a:lumMod val="95000"/>
                  </a:schemeClr>
                </a:solidFill>
                <a:latin typeface="Roboto" pitchFamily="2" charset="0"/>
                <a:ea typeface="Roboto" pitchFamily="2" charset="0"/>
              </a:rPr>
              <a:t>Observatory specific</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250908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screenshot</a:t>
            </a:r>
            <a:endParaRPr lang="en-US" dirty="0"/>
          </a:p>
        </p:txBody>
      </p:sp>
      <p:pic>
        <p:nvPicPr>
          <p:cNvPr id="15" name="Content Placeholder 14">
            <a:extLst>
              <a:ext uri="{FF2B5EF4-FFF2-40B4-BE49-F238E27FC236}">
                <a16:creationId xmlns:a16="http://schemas.microsoft.com/office/drawing/2014/main" id="{B75131D1-3B15-409B-B049-9B6779A73C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6669" y="1408112"/>
            <a:ext cx="13330317" cy="7013575"/>
          </a:xfrm>
          <a:ln>
            <a:solidFill>
              <a:schemeClr val="accent4"/>
            </a:solidFill>
          </a:ln>
          <a:effectLst>
            <a:innerShdw blurRad="63500" dist="50800" dir="16200000">
              <a:prstClr val="black">
                <a:alpha val="50000"/>
              </a:prstClr>
            </a:innerShdw>
          </a:effectLst>
        </p:spPr>
      </p:pic>
    </p:spTree>
    <p:extLst>
      <p:ext uri="{BB962C8B-B14F-4D97-AF65-F5344CB8AC3E}">
        <p14:creationId xmlns:p14="http://schemas.microsoft.com/office/powerpoint/2010/main" val="132843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5F505578-1C57-403E-886E-05959B0B3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673" y="457200"/>
            <a:ext cx="3600000" cy="3600000"/>
          </a:xfrm>
          <a:prstGeom prst="rect">
            <a:avLst/>
          </a:prstGeom>
        </p:spPr>
      </p:pic>
      <p:sp>
        <p:nvSpPr>
          <p:cNvPr id="18" name="TextBox 17">
            <a:extLst>
              <a:ext uri="{FF2B5EF4-FFF2-40B4-BE49-F238E27FC236}">
                <a16:creationId xmlns:a16="http://schemas.microsoft.com/office/drawing/2014/main" id="{E1E5354A-F111-48A0-B942-CABD4AFCBA7C}"/>
              </a:ext>
            </a:extLst>
          </p:cNvPr>
          <p:cNvSpPr txBox="1"/>
          <p:nvPr/>
        </p:nvSpPr>
        <p:spPr>
          <a:xfrm>
            <a:off x="5207000" y="943739"/>
            <a:ext cx="1981200" cy="2862322"/>
          </a:xfrm>
          <a:prstGeom prst="rect">
            <a:avLst/>
          </a:prstGeom>
          <a:noFill/>
        </p:spPr>
        <p:txBody>
          <a:bodyPr wrap="square" rtlCol="0">
            <a:spAutoFit/>
          </a:bodyPr>
          <a:lstStyle/>
          <a:p>
            <a:r>
              <a:rPr lang="nl-NL" dirty="0">
                <a:solidFill>
                  <a:schemeClr val="tx1">
                    <a:lumMod val="85000"/>
                    <a:lumOff val="15000"/>
                  </a:schemeClr>
                </a:solidFill>
                <a:latin typeface="Roboto" pitchFamily="2" charset="0"/>
                <a:ea typeface="Roboto" pitchFamily="2" charset="0"/>
              </a:rPr>
              <a:t>A modern, ODBL</a:t>
            </a:r>
            <a:br>
              <a:rPr lang="nl-NL" dirty="0">
                <a:solidFill>
                  <a:schemeClr val="tx1">
                    <a:lumMod val="85000"/>
                    <a:lumOff val="15000"/>
                  </a:schemeClr>
                </a:solidFill>
                <a:latin typeface="Roboto" pitchFamily="2" charset="0"/>
                <a:ea typeface="Roboto" pitchFamily="2" charset="0"/>
              </a:rPr>
            </a:br>
            <a:r>
              <a:rPr lang="nl-NL" dirty="0">
                <a:solidFill>
                  <a:schemeClr val="tx1">
                    <a:lumMod val="85000"/>
                    <a:lumOff val="15000"/>
                  </a:schemeClr>
                </a:solidFill>
                <a:latin typeface="Roboto" pitchFamily="2" charset="0"/>
                <a:ea typeface="Roboto" pitchFamily="2" charset="0"/>
              </a:rPr>
              <a:t>open API with daily refreshing indicator, processing and descriptive metadata.</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Download</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via</a:t>
            </a:r>
            <a:r>
              <a:rPr lang="hu-HU" dirty="0">
                <a:solidFill>
                  <a:schemeClr val="tx1">
                    <a:lumMod val="85000"/>
                    <a:lumOff val="15000"/>
                  </a:schemeClr>
                </a:solidFill>
                <a:latin typeface="Roboto" pitchFamily="2" charset="0"/>
                <a:ea typeface="Roboto" pitchFamily="2" charset="0"/>
              </a:rPr>
              <a:t> SQL </a:t>
            </a:r>
            <a:r>
              <a:rPr lang="hu-HU" dirty="0" err="1">
                <a:solidFill>
                  <a:schemeClr val="tx1">
                    <a:lumMod val="85000"/>
                    <a:lumOff val="15000"/>
                  </a:schemeClr>
                </a:solidFill>
                <a:latin typeface="Roboto" pitchFamily="2" charset="0"/>
                <a:ea typeface="Roboto" pitchFamily="2" charset="0"/>
              </a:rPr>
              <a:t>or</a:t>
            </a:r>
            <a:r>
              <a:rPr lang="hu-HU" dirty="0">
                <a:solidFill>
                  <a:schemeClr val="tx1">
                    <a:lumMod val="85000"/>
                    <a:lumOff val="15000"/>
                  </a:schemeClr>
                </a:solidFill>
                <a:latin typeface="Roboto" pitchFamily="2" charset="0"/>
                <a:ea typeface="Roboto" pitchFamily="2" charset="0"/>
              </a:rPr>
              <a:t> in </a:t>
            </a:r>
            <a:r>
              <a:rPr lang="hu-HU" dirty="0" err="1">
                <a:solidFill>
                  <a:schemeClr val="tx1">
                    <a:lumMod val="85000"/>
                    <a:lumOff val="15000"/>
                  </a:schemeClr>
                </a:solidFill>
                <a:latin typeface="Roboto" pitchFamily="2" charset="0"/>
                <a:ea typeface="Roboto" pitchFamily="2" charset="0"/>
              </a:rPr>
              <a:t>simple</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csv</a:t>
            </a:r>
            <a:r>
              <a:rPr lang="hu-HU" dirty="0">
                <a:solidFill>
                  <a:schemeClr val="tx1">
                    <a:lumMod val="85000"/>
                    <a:lumOff val="15000"/>
                  </a:schemeClr>
                </a:solidFill>
                <a:latin typeface="Roboto" pitchFamily="2" charset="0"/>
                <a:ea typeface="Roboto" pitchFamily="2" charset="0"/>
              </a:rPr>
              <a:t> </a:t>
            </a:r>
            <a:r>
              <a:rPr lang="hu-HU" dirty="0" err="1">
                <a:solidFill>
                  <a:schemeClr val="tx1">
                    <a:lumMod val="85000"/>
                    <a:lumOff val="15000"/>
                  </a:schemeClr>
                </a:solidFill>
                <a:latin typeface="Roboto" pitchFamily="2" charset="0"/>
                <a:ea typeface="Roboto" pitchFamily="2" charset="0"/>
              </a:rPr>
              <a:t>tables</a:t>
            </a:r>
            <a:r>
              <a:rPr lang="hu-HU" dirty="0">
                <a:solidFill>
                  <a:schemeClr val="tx1">
                    <a:lumMod val="85000"/>
                    <a:lumOff val="15000"/>
                  </a:schemeClr>
                </a:solidFill>
                <a:latin typeface="Roboto" pitchFamily="2" charset="0"/>
                <a:ea typeface="Roboto" pitchFamily="2" charset="0"/>
              </a:rPr>
              <a:t>.</a:t>
            </a:r>
            <a:endParaRPr lang="en-US" dirty="0">
              <a:solidFill>
                <a:schemeClr val="tx1">
                  <a:lumMod val="85000"/>
                  <a:lumOff val="15000"/>
                </a:schemeClr>
              </a:solidFill>
              <a:latin typeface="Roboto" pitchFamily="2" charset="0"/>
              <a:ea typeface="Roboto" pitchFamily="2" charset="0"/>
            </a:endParaRPr>
          </a:p>
        </p:txBody>
      </p:sp>
      <p:pic>
        <p:nvPicPr>
          <p:cNvPr id="21" name="Picture 20" descr="Table&#10;&#10;Description automatically generated">
            <a:extLst>
              <a:ext uri="{FF2B5EF4-FFF2-40B4-BE49-F238E27FC236}">
                <a16:creationId xmlns:a16="http://schemas.microsoft.com/office/drawing/2014/main" id="{00B59884-14FC-4D41-B1CA-379E85CBC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9847" y="574899"/>
            <a:ext cx="3600000" cy="3600000"/>
          </a:xfrm>
          <a:prstGeom prst="rect">
            <a:avLst/>
          </a:prstGeom>
        </p:spPr>
      </p:pic>
      <p:sp>
        <p:nvSpPr>
          <p:cNvPr id="23" name="TextBox 22">
            <a:extLst>
              <a:ext uri="{FF2B5EF4-FFF2-40B4-BE49-F238E27FC236}">
                <a16:creationId xmlns:a16="http://schemas.microsoft.com/office/drawing/2014/main" id="{A9C120B9-3A44-45F9-9D4F-0976ACCBF112}"/>
              </a:ext>
            </a:extLst>
          </p:cNvPr>
          <p:cNvSpPr txBox="1"/>
          <p:nvPr/>
        </p:nvSpPr>
        <p:spPr>
          <a:xfrm>
            <a:off x="14083590" y="1082238"/>
            <a:ext cx="1981200" cy="2585323"/>
          </a:xfrm>
          <a:prstGeom prst="rect">
            <a:avLst/>
          </a:prstGeom>
          <a:noFill/>
        </p:spPr>
        <p:txBody>
          <a:bodyPr wrap="square" rtlCol="0">
            <a:spAutoFit/>
          </a:bodyPr>
          <a:lstStyle/>
          <a:p>
            <a:r>
              <a:rPr lang="en-US" dirty="0">
                <a:solidFill>
                  <a:schemeClr val="bg1"/>
                </a:solidFill>
                <a:latin typeface="Roboto" pitchFamily="2" charset="0"/>
                <a:ea typeface="Roboto" pitchFamily="2" charset="0"/>
              </a:rPr>
              <a:t>A daily refreshing long-form documentation with explanations, visualizations and human readable metadata</a:t>
            </a:r>
            <a:r>
              <a:rPr lang="hu-HU" dirty="0">
                <a:solidFill>
                  <a:schemeClr val="bg1"/>
                </a:solidFill>
                <a:latin typeface="Roboto" pitchFamily="2" charset="0"/>
                <a:ea typeface="Roboto" pitchFamily="2" charset="0"/>
              </a:rPr>
              <a:t>.</a:t>
            </a:r>
            <a:endParaRPr lang="en-US" dirty="0">
              <a:solidFill>
                <a:schemeClr val="bg1"/>
              </a:solidFill>
              <a:latin typeface="Roboto" pitchFamily="2" charset="0"/>
              <a:ea typeface="Roboto" pitchFamily="2" charset="0"/>
            </a:endParaRPr>
          </a:p>
        </p:txBody>
      </p:sp>
      <p:sp>
        <p:nvSpPr>
          <p:cNvPr id="22" name="Rectangle 21">
            <a:extLst>
              <a:ext uri="{FF2B5EF4-FFF2-40B4-BE49-F238E27FC236}">
                <a16:creationId xmlns:a16="http://schemas.microsoft.com/office/drawing/2014/main" id="{15003213-C6EC-4C62-8D6D-E881E30BEA30}"/>
              </a:ext>
            </a:extLst>
          </p:cNvPr>
          <p:cNvSpPr/>
          <p:nvPr/>
        </p:nvSpPr>
        <p:spPr>
          <a:xfrm>
            <a:off x="1193673"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 </a:t>
            </a:r>
            <a:endParaRPr lang="en-US"/>
          </a:p>
        </p:txBody>
      </p:sp>
      <p:sp>
        <p:nvSpPr>
          <p:cNvPr id="25" name="Rectangle 24">
            <a:extLst>
              <a:ext uri="{FF2B5EF4-FFF2-40B4-BE49-F238E27FC236}">
                <a16:creationId xmlns:a16="http://schemas.microsoft.com/office/drawing/2014/main" id="{4B095D34-446D-4212-B7E5-DE7E2FC26E50}"/>
              </a:ext>
            </a:extLst>
          </p:cNvPr>
          <p:cNvSpPr/>
          <p:nvPr/>
        </p:nvSpPr>
        <p:spPr>
          <a:xfrm>
            <a:off x="9959847" y="5426300"/>
            <a:ext cx="3600000" cy="36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96E8809-A833-4A9E-B9E5-C2A06E6C7FB4}"/>
              </a:ext>
            </a:extLst>
          </p:cNvPr>
          <p:cNvSpPr txBox="1"/>
          <p:nvPr/>
        </p:nvSpPr>
        <p:spPr>
          <a:xfrm>
            <a:off x="5253925" y="5426300"/>
            <a:ext cx="1981200" cy="2031325"/>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A dedicated community space on Zenodo for authoritative data copies with DOI.</a:t>
            </a: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27" name="TextBox 26">
            <a:extLst>
              <a:ext uri="{FF2B5EF4-FFF2-40B4-BE49-F238E27FC236}">
                <a16:creationId xmlns:a16="http://schemas.microsoft.com/office/drawing/2014/main" id="{285B8765-55CE-494C-96F1-71156EA1A9AE}"/>
              </a:ext>
            </a:extLst>
          </p:cNvPr>
          <p:cNvSpPr txBox="1"/>
          <p:nvPr/>
        </p:nvSpPr>
        <p:spPr>
          <a:xfrm>
            <a:off x="5279736" y="7457625"/>
            <a:ext cx="1981200" cy="1477328"/>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Website with tutorials and use cases of the data from leading experts.</a:t>
            </a:r>
            <a:endParaRPr lang="en-US" dirty="0">
              <a:solidFill>
                <a:schemeClr val="bg1"/>
              </a:solidFill>
              <a:latin typeface="Roboto" pitchFamily="2" charset="0"/>
              <a:ea typeface="Roboto" pitchFamily="2" charset="0"/>
            </a:endParaRPr>
          </a:p>
        </p:txBody>
      </p:sp>
      <p:sp>
        <p:nvSpPr>
          <p:cNvPr id="28" name="TextBox 27">
            <a:extLst>
              <a:ext uri="{FF2B5EF4-FFF2-40B4-BE49-F238E27FC236}">
                <a16:creationId xmlns:a16="http://schemas.microsoft.com/office/drawing/2014/main" id="{FA42DF14-D4AE-4318-B933-A5BAD06BEAE7}"/>
              </a:ext>
            </a:extLst>
          </p:cNvPr>
          <p:cNvSpPr txBox="1"/>
          <p:nvPr/>
        </p:nvSpPr>
        <p:spPr>
          <a:xfrm>
            <a:off x="13893927" y="5379640"/>
            <a:ext cx="1981200" cy="3693319"/>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We would like to integrate our data flow with your research workflow. Our service design team is looking forward to requests from public and NGO policy users, researchers and consultants.</a:t>
            </a:r>
            <a:endParaRPr lang="en-US"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A9ABE57C-5135-4723-8774-0A50DE6DC53B}"/>
              </a:ext>
            </a:extLst>
          </p:cNvPr>
          <p:cNvSpPr txBox="1"/>
          <p:nvPr/>
        </p:nvSpPr>
        <p:spPr>
          <a:xfrm>
            <a:off x="1993900" y="6756400"/>
            <a:ext cx="1892300" cy="923330"/>
          </a:xfrm>
          <a:prstGeom prst="rect">
            <a:avLst/>
          </a:prstGeom>
          <a:noFill/>
        </p:spPr>
        <p:txBody>
          <a:bodyPr wrap="square" rtlCol="0">
            <a:spAutoFit/>
          </a:bodyPr>
          <a:lstStyle/>
          <a:p>
            <a:r>
              <a:rPr lang="nl-NL" dirty="0"/>
              <a:t>Observatory specific screenshot</a:t>
            </a:r>
            <a:endParaRPr lang="en-US" dirty="0"/>
          </a:p>
        </p:txBody>
      </p:sp>
      <p:sp>
        <p:nvSpPr>
          <p:cNvPr id="30" name="TextBox 29">
            <a:extLst>
              <a:ext uri="{FF2B5EF4-FFF2-40B4-BE49-F238E27FC236}">
                <a16:creationId xmlns:a16="http://schemas.microsoft.com/office/drawing/2014/main" id="{9DB09D5C-3A1E-4F3F-AE9C-4C662A7A51D6}"/>
              </a:ext>
            </a:extLst>
          </p:cNvPr>
          <p:cNvSpPr txBox="1"/>
          <p:nvPr/>
        </p:nvSpPr>
        <p:spPr>
          <a:xfrm>
            <a:off x="11010903" y="6642100"/>
            <a:ext cx="1892300" cy="923330"/>
          </a:xfrm>
          <a:prstGeom prst="rect">
            <a:avLst/>
          </a:prstGeom>
          <a:noFill/>
        </p:spPr>
        <p:txBody>
          <a:bodyPr wrap="square" rtlCol="0">
            <a:spAutoFit/>
          </a:bodyPr>
          <a:lstStyle/>
          <a:p>
            <a:r>
              <a:rPr lang="nl-NL" dirty="0"/>
              <a:t>Observatory specific screenshot</a:t>
            </a:r>
            <a:endParaRPr lang="en-US" dirty="0"/>
          </a:p>
        </p:txBody>
      </p:sp>
    </p:spTree>
    <p:extLst>
      <p:ext uri="{BB962C8B-B14F-4D97-AF65-F5344CB8AC3E}">
        <p14:creationId xmlns:p14="http://schemas.microsoft.com/office/powerpoint/2010/main" val="158999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rgbClr val="C00000"/>
          </a:solidFill>
        </p:spPr>
        <p:txBody>
          <a:bodyPr/>
          <a:lstStyle/>
          <a:p>
            <a:pPr algn="ctr"/>
            <a:r>
              <a:rPr lang="nl-NL" dirty="0">
                <a:solidFill>
                  <a:schemeClr val="bg1"/>
                </a:solidFill>
                <a:latin typeface="Roboto" pitchFamily="2" charset="0"/>
                <a:ea typeface="Roboto" pitchFamily="2" charset="0"/>
              </a:rPr>
              <a:t>Data sources</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413939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D49216-87CA-4F5C-8E18-7787BF197033}"/>
              </a:ext>
            </a:extLst>
          </p:cNvPr>
          <p:cNvSpPr/>
          <p:nvPr/>
        </p:nvSpPr>
        <p:spPr>
          <a:xfrm>
            <a:off x="698498" y="254000"/>
            <a:ext cx="6934201" cy="42418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87B6D8B-3CCD-4B43-995A-639FE5DA5D35}"/>
              </a:ext>
            </a:extLst>
          </p:cNvPr>
          <p:cNvSpPr/>
          <p:nvPr/>
        </p:nvSpPr>
        <p:spPr>
          <a:xfrm>
            <a:off x="9436103" y="254000"/>
            <a:ext cx="6934201" cy="424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94F8CC9E-B171-47A5-8AB1-6FF0DB4D91BD}"/>
              </a:ext>
            </a:extLst>
          </p:cNvPr>
          <p:cNvSpPr/>
          <p:nvPr/>
        </p:nvSpPr>
        <p:spPr>
          <a:xfrm>
            <a:off x="9321803" y="5105400"/>
            <a:ext cx="6934201" cy="4241800"/>
          </a:xfrm>
          <a:prstGeom prst="roundRect">
            <a:avLst/>
          </a:prstGeom>
          <a:solidFill>
            <a:srgbClr val="FFC000"/>
          </a:soli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9391969-3370-4BA7-B654-1DF76B849BD4}"/>
              </a:ext>
            </a:extLst>
          </p:cNvPr>
          <p:cNvSpPr/>
          <p:nvPr/>
        </p:nvSpPr>
        <p:spPr>
          <a:xfrm>
            <a:off x="812798" y="5105400"/>
            <a:ext cx="6934201" cy="4241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E5354A-F111-48A0-B942-CABD4AFCBA7C}"/>
              </a:ext>
            </a:extLst>
          </p:cNvPr>
          <p:cNvSpPr txBox="1"/>
          <p:nvPr/>
        </p:nvSpPr>
        <p:spPr>
          <a:xfrm>
            <a:off x="1424277" y="1082238"/>
            <a:ext cx="4923846" cy="2308324"/>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governmental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public sector information covered by the Open Data Directive, and various freedom of information legislation.</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26" name="TextBox 25">
            <a:extLst>
              <a:ext uri="{FF2B5EF4-FFF2-40B4-BE49-F238E27FC236}">
                <a16:creationId xmlns:a16="http://schemas.microsoft.com/office/drawing/2014/main" id="{796E8809-A833-4A9E-B9E5-C2A06E6C7FB4}"/>
              </a:ext>
            </a:extLst>
          </p:cNvPr>
          <p:cNvSpPr txBox="1"/>
          <p:nvPr/>
        </p:nvSpPr>
        <p:spPr>
          <a:xfrm>
            <a:off x="1519524" y="5921600"/>
            <a:ext cx="5520747" cy="2862322"/>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Data sharing:</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are encouraging our users and data curators to share their properietary data through us. </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Data is getting exponentially more valuable in integration than in isolation.  We incentives data sharing with 8 years of industry experience</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
        <p:nvSpPr>
          <p:cNvPr id="17" name="TextBox 16">
            <a:extLst>
              <a:ext uri="{FF2B5EF4-FFF2-40B4-BE49-F238E27FC236}">
                <a16:creationId xmlns:a16="http://schemas.microsoft.com/office/drawing/2014/main" id="{7B991FA7-CC70-416B-A566-00CFE74E1D3B}"/>
              </a:ext>
            </a:extLst>
          </p:cNvPr>
          <p:cNvSpPr txBox="1"/>
          <p:nvPr/>
        </p:nvSpPr>
        <p:spPr>
          <a:xfrm>
            <a:off x="10441280" y="1158607"/>
            <a:ext cx="4923846" cy="1754326"/>
          </a:xfrm>
          <a:prstGeom prst="rect">
            <a:avLst/>
          </a:prstGeom>
          <a:noFill/>
        </p:spPr>
        <p:txBody>
          <a:bodyPr wrap="square" rtlCol="0">
            <a:spAutoFit/>
          </a:bodyPr>
          <a:lstStyle/>
          <a:p>
            <a:r>
              <a:rPr lang="nl-NL" dirty="0">
                <a:solidFill>
                  <a:schemeClr val="bg1"/>
                </a:solidFill>
                <a:latin typeface="Roboto" pitchFamily="2" charset="0"/>
                <a:ea typeface="Roboto" pitchFamily="2" charset="0"/>
              </a:rPr>
              <a:t>Open scientifc data:</a:t>
            </a:r>
            <a:br>
              <a:rPr lang="nl-NL" dirty="0">
                <a:solidFill>
                  <a:schemeClr val="bg1"/>
                </a:solidFill>
                <a:latin typeface="Roboto" pitchFamily="2" charset="0"/>
                <a:ea typeface="Roboto" pitchFamily="2" charset="0"/>
              </a:rPr>
            </a:br>
            <a:br>
              <a:rPr lang="nl-NL" dirty="0">
                <a:solidFill>
                  <a:schemeClr val="bg1"/>
                </a:solidFill>
                <a:latin typeface="Roboto" pitchFamily="2" charset="0"/>
                <a:ea typeface="Roboto" pitchFamily="2" charset="0"/>
              </a:rPr>
            </a:br>
            <a:r>
              <a:rPr lang="nl-NL" dirty="0">
                <a:solidFill>
                  <a:schemeClr val="bg1"/>
                </a:solidFill>
                <a:latin typeface="Roboto" pitchFamily="2" charset="0"/>
                <a:ea typeface="Roboto" pitchFamily="2" charset="0"/>
              </a:rPr>
              <a:t>We access re-usable scientific data from the Zenodo repository</a:t>
            </a:r>
          </a:p>
          <a:p>
            <a:endParaRPr lang="nl-NL" dirty="0">
              <a:solidFill>
                <a:schemeClr val="bg1"/>
              </a:solidFill>
              <a:latin typeface="Roboto" pitchFamily="2" charset="0"/>
              <a:ea typeface="Roboto" pitchFamily="2" charset="0"/>
            </a:endParaRPr>
          </a:p>
          <a:p>
            <a:r>
              <a:rPr lang="nl-NL" dirty="0">
                <a:solidFill>
                  <a:schemeClr val="bg1"/>
                </a:solidFill>
                <a:latin typeface="Roboto" pitchFamily="2" charset="0"/>
                <a:ea typeface="Roboto" pitchFamily="2" charset="0"/>
              </a:rPr>
              <a:t>Observatory specific text</a:t>
            </a:r>
            <a:endParaRPr lang="en-US" dirty="0">
              <a:solidFill>
                <a:schemeClr val="tx1">
                  <a:lumMod val="85000"/>
                  <a:lumOff val="15000"/>
                </a:schemeClr>
              </a:solidFill>
              <a:latin typeface="Roboto" pitchFamily="2" charset="0"/>
              <a:ea typeface="Roboto" pitchFamily="2" charset="0"/>
            </a:endParaRPr>
          </a:p>
        </p:txBody>
      </p:sp>
      <p:sp>
        <p:nvSpPr>
          <p:cNvPr id="19" name="TextBox 18">
            <a:extLst>
              <a:ext uri="{FF2B5EF4-FFF2-40B4-BE49-F238E27FC236}">
                <a16:creationId xmlns:a16="http://schemas.microsoft.com/office/drawing/2014/main" id="{810E41AC-0D15-442F-8498-8238CE81A7E6}"/>
              </a:ext>
            </a:extLst>
          </p:cNvPr>
          <p:cNvSpPr txBox="1"/>
          <p:nvPr/>
        </p:nvSpPr>
        <p:spPr>
          <a:xfrm>
            <a:off x="10028529" y="5933638"/>
            <a:ext cx="5520747" cy="2585323"/>
          </a:xfrm>
          <a:prstGeom prst="rect">
            <a:avLst/>
          </a:prstGeom>
          <a:noFill/>
        </p:spPr>
        <p:txBody>
          <a:bodyPr wrap="square" rtlCol="0">
            <a:spAutoFit/>
          </a:bodyPr>
          <a:lstStyle/>
          <a:p>
            <a:r>
              <a:rPr lang="nl-NL" dirty="0">
                <a:latin typeface="Roboto" pitchFamily="2" charset="0"/>
                <a:ea typeface="Roboto" pitchFamily="2" charset="0"/>
              </a:rPr>
              <a:t>Big data sources, satellites:</a:t>
            </a:r>
            <a:br>
              <a:rPr lang="nl-NL" dirty="0">
                <a:latin typeface="Roboto" pitchFamily="2" charset="0"/>
                <a:ea typeface="Roboto" pitchFamily="2" charset="0"/>
              </a:rPr>
            </a:br>
            <a:br>
              <a:rPr lang="nl-NL" dirty="0">
                <a:latin typeface="Roboto" pitchFamily="2" charset="0"/>
                <a:ea typeface="Roboto" pitchFamily="2" charset="0"/>
              </a:rPr>
            </a:br>
            <a:r>
              <a:rPr lang="nl-NL" dirty="0">
                <a:latin typeface="Roboto" pitchFamily="2" charset="0"/>
                <a:ea typeface="Roboto" pitchFamily="2" charset="0"/>
              </a:rPr>
              <a:t>We are monitoring various transitory but open APIs, satellite images and other continous “big data” sources and use novel statistical technology to capture them into permanent, reliable and timely statistical, business, policy or scientific indicators.</a:t>
            </a:r>
            <a:br>
              <a:rPr lang="nl-NL" dirty="0">
                <a:latin typeface="Roboto" pitchFamily="2" charset="0"/>
                <a:ea typeface="Roboto" pitchFamily="2" charset="0"/>
              </a:rPr>
            </a:br>
            <a:br>
              <a:rPr lang="nl-NL" dirty="0">
                <a:solidFill>
                  <a:schemeClr val="bg1"/>
                </a:solidFill>
                <a:latin typeface="Roboto" pitchFamily="2" charset="0"/>
                <a:ea typeface="Roboto" pitchFamily="2" charset="0"/>
              </a:rPr>
            </a:b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666440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data source list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236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Team credits</a:t>
            </a:r>
            <a:endParaRPr lang="en-US" dirty="0">
              <a:latin typeface="Roboto" pitchFamily="2" charset="0"/>
              <a:ea typeface="Roboto" pitchFamily="2" charset="0"/>
            </a:endParaRPr>
          </a:p>
        </p:txBody>
      </p:sp>
    </p:spTree>
    <p:extLst>
      <p:ext uri="{BB962C8B-B14F-4D97-AF65-F5344CB8AC3E}">
        <p14:creationId xmlns:p14="http://schemas.microsoft.com/office/powerpoint/2010/main" val="3625805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nl-NL" dirty="0"/>
              <a:t>Obervatory specific final screenshot</a:t>
            </a:r>
            <a:endParaRPr lang="en-US" dirty="0"/>
          </a:p>
        </p:txBody>
      </p:sp>
      <p:sp>
        <p:nvSpPr>
          <p:cNvPr id="4" name="Content Placeholder 3">
            <a:extLst>
              <a:ext uri="{FF2B5EF4-FFF2-40B4-BE49-F238E27FC236}">
                <a16:creationId xmlns:a16="http://schemas.microsoft.com/office/drawing/2014/main" id="{10E1022D-A423-42E6-AE7D-AD0EFA0416A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537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88430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Observatory final opening page here</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690879" y="1124271"/>
            <a:ext cx="15331491" cy="8136995"/>
          </a:xfrm>
        </p:spPr>
      </p:pic>
    </p:spTree>
    <p:extLst>
      <p:ext uri="{BB962C8B-B14F-4D97-AF65-F5344CB8AC3E}">
        <p14:creationId xmlns:p14="http://schemas.microsoft.com/office/powerpoint/2010/main" val="1367844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1"/>
          </a:solidFill>
        </p:spPr>
        <p:txBody>
          <a:bodyPr/>
          <a:lstStyle/>
          <a:p>
            <a:pPr algn="ctr"/>
            <a:r>
              <a:rPr lang="nl-NL" dirty="0">
                <a:solidFill>
                  <a:schemeClr val="bg1">
                    <a:lumMod val="95000"/>
                  </a:schemeClr>
                </a:solidFill>
                <a:latin typeface="Roboto" pitchFamily="2" charset="0"/>
                <a:ea typeface="Roboto" pitchFamily="2" charset="0"/>
              </a:rPr>
              <a:t>Why is open data not trusted? </a:t>
            </a:r>
            <a:endParaRPr lang="en-US" dirty="0">
              <a:solidFill>
                <a:schemeClr val="bg1">
                  <a:lumMod val="95000"/>
                </a:schemeClr>
              </a:solidFill>
              <a:latin typeface="Roboto" pitchFamily="2" charset="0"/>
              <a:ea typeface="Roboto" pitchFamily="2" charset="0"/>
            </a:endParaRPr>
          </a:p>
        </p:txBody>
      </p:sp>
    </p:spTree>
    <p:extLst>
      <p:ext uri="{BB962C8B-B14F-4D97-AF65-F5344CB8AC3E}">
        <p14:creationId xmlns:p14="http://schemas.microsoft.com/office/powerpoint/2010/main" val="3314437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060771"/>
            <a:ext cx="15331491" cy="8136995"/>
          </a:xfrm>
        </p:spPr>
      </p:pic>
      <p:grpSp>
        <p:nvGrpSpPr>
          <p:cNvPr id="13" name="Group 12">
            <a:extLst>
              <a:ext uri="{FF2B5EF4-FFF2-40B4-BE49-F238E27FC236}">
                <a16:creationId xmlns:a16="http://schemas.microsoft.com/office/drawing/2014/main" id="{25AA69F3-A2DE-472A-B72F-5C2B5AD96D9C}"/>
              </a:ext>
            </a:extLst>
          </p:cNvPr>
          <p:cNvGrpSpPr/>
          <p:nvPr/>
        </p:nvGrpSpPr>
        <p:grpSpPr>
          <a:xfrm>
            <a:off x="471806" y="5639086"/>
            <a:ext cx="15812186" cy="3962114"/>
            <a:chOff x="638389" y="1160870"/>
            <a:chExt cx="15812186" cy="4396893"/>
          </a:xfrm>
        </p:grpSpPr>
        <p:sp>
          <p:nvSpPr>
            <p:cNvPr id="12" name="Rectangle 11">
              <a:extLst>
                <a:ext uri="{FF2B5EF4-FFF2-40B4-BE49-F238E27FC236}">
                  <a16:creationId xmlns:a16="http://schemas.microsoft.com/office/drawing/2014/main" id="{80FB9F6E-FC02-4943-9A4B-A51A9A2ECE77}"/>
                </a:ext>
              </a:extLst>
            </p:cNvPr>
            <p:cNvSpPr/>
            <p:nvPr/>
          </p:nvSpPr>
          <p:spPr>
            <a:xfrm>
              <a:off x="638389" y="1160870"/>
              <a:ext cx="15812186" cy="4396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8" y="1464205"/>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Though data is usually valuable if it is not in isolation, open data is very difficult to join with other data. Almost never confirms the tidy data principles, which makes integration into databases or making composite indicators a very challenging data processing task.</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Haphazard use of measurement units (gram vs kilogram), currencies, metadata codes (regional boundaries change several thousand times just in the EU over a few years.)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In short: open data requires investment into processing, unit testing, documentation to be usable.  These are very costly operations, but we believe it can be done at scale and at a best value for money with open-source statistical code and research automation.  This is what we do: create automated data observatories that reprocess, validate and automatically document open data to meet high statistical standards.</a:t>
              </a:r>
              <a:endParaRPr lang="en-US" dirty="0"/>
            </a:p>
          </p:txBody>
        </p:sp>
      </p:grpSp>
    </p:spTree>
    <p:extLst>
      <p:ext uri="{BB962C8B-B14F-4D97-AF65-F5344CB8AC3E}">
        <p14:creationId xmlns:p14="http://schemas.microsoft.com/office/powerpoint/2010/main" val="1519098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C869-3469-4AC6-8456-F72296025BD8}"/>
              </a:ext>
            </a:extLst>
          </p:cNvPr>
          <p:cNvSpPr>
            <a:spLocks noGrp="1"/>
          </p:cNvSpPr>
          <p:nvPr>
            <p:ph type="title"/>
          </p:nvPr>
        </p:nvSpPr>
        <p:spPr>
          <a:xfrm>
            <a:off x="565735" y="104483"/>
            <a:ext cx="15812186" cy="1160870"/>
          </a:xfrm>
        </p:spPr>
        <p:txBody>
          <a:bodyPr>
            <a:normAutofit/>
          </a:bodyPr>
          <a:lstStyle/>
          <a:p>
            <a:r>
              <a:rPr lang="en-US" dirty="0"/>
              <a:t>Why is Open Data Not Used?</a:t>
            </a:r>
          </a:p>
        </p:txBody>
      </p:sp>
      <p:pic>
        <p:nvPicPr>
          <p:cNvPr id="10" name="Content Placeholder 9" descr="Graphical user interface, application&#10;&#10;Description automatically generated with medium confidence">
            <a:extLst>
              <a:ext uri="{FF2B5EF4-FFF2-40B4-BE49-F238E27FC236}">
                <a16:creationId xmlns:a16="http://schemas.microsoft.com/office/drawing/2014/main" id="{80E2A007-963A-4F58-A69F-AFD85EE045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 t="-1178" r="139" b="6853"/>
          <a:stretch/>
        </p:blipFill>
        <p:spPr>
          <a:xfrm>
            <a:off x="784808" y="1464205"/>
            <a:ext cx="15331491" cy="8136995"/>
          </a:xfrm>
        </p:spPr>
      </p:pic>
      <p:sp>
        <p:nvSpPr>
          <p:cNvPr id="3" name="Rectangle 2">
            <a:extLst>
              <a:ext uri="{FF2B5EF4-FFF2-40B4-BE49-F238E27FC236}">
                <a16:creationId xmlns:a16="http://schemas.microsoft.com/office/drawing/2014/main" id="{0AF0CE53-21B2-4F51-B784-42B4538F685F}"/>
              </a:ext>
            </a:extLst>
          </p:cNvPr>
          <p:cNvSpPr/>
          <p:nvPr/>
        </p:nvSpPr>
        <p:spPr>
          <a:xfrm>
            <a:off x="784808" y="1464205"/>
            <a:ext cx="15331491" cy="4115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90706CB-D64A-405B-9038-863124318C4D}"/>
              </a:ext>
            </a:extLst>
          </p:cNvPr>
          <p:cNvSpPr txBox="1"/>
          <p:nvPr/>
        </p:nvSpPr>
        <p:spPr>
          <a:xfrm>
            <a:off x="784807" y="1722112"/>
            <a:ext cx="15331491" cy="3570208"/>
          </a:xfrm>
          <a:prstGeom prst="rect">
            <a:avLst/>
          </a:prstGeom>
          <a:solidFill>
            <a:schemeClr val="bg1"/>
          </a:solidFill>
        </p:spPr>
        <p:txBody>
          <a:bodyPr wrap="square" rtlCol="0">
            <a:spAutoFit/>
          </a:bodyPr>
          <a:lstStyle/>
          <a:p>
            <a:pPr marL="285750" indent="-285750">
              <a:spcAft>
                <a:spcPts val="600"/>
              </a:spcAft>
              <a:buFont typeface="Arial" panose="020B0604020202020204" pitchFamily="34" charset="0"/>
              <a:buChar char="•"/>
            </a:pPr>
            <a:r>
              <a:rPr lang="en-US" sz="2400" dirty="0">
                <a:latin typeface="Roboto" pitchFamily="2" charset="0"/>
                <a:ea typeface="Roboto" pitchFamily="2" charset="0"/>
              </a:rPr>
              <a:t>Open data is released after primary governmental, scientific or corporate use. It is not processed and organized to the new user’s needs.</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data is poorly documented, the primary user does not have an incentive to hire a data scientist or statistician to provide important metadata for the information: it needs to be reverse engineered to figure out important aspects of the data.</a:t>
            </a:r>
          </a:p>
          <a:p>
            <a:pPr marL="285750" indent="-285750">
              <a:spcAft>
                <a:spcPts val="600"/>
              </a:spcAft>
              <a:buFont typeface="Arial" panose="020B0604020202020204" pitchFamily="34" charset="0"/>
              <a:buChar char="•"/>
            </a:pPr>
            <a:r>
              <a:rPr lang="en-US" sz="2400" dirty="0">
                <a:latin typeface="Roboto" pitchFamily="2" charset="0"/>
                <a:ea typeface="Roboto" pitchFamily="2" charset="0"/>
              </a:rPr>
              <a:t>The EU, OECD, an UN bodies are (co-)financing more than 60 permanent data collection points, so called ‘</a:t>
            </a:r>
            <a:r>
              <a:rPr lang="en-US" sz="2400" b="1" dirty="0">
                <a:latin typeface="Roboto" pitchFamily="2" charset="0"/>
                <a:ea typeface="Roboto" pitchFamily="2" charset="0"/>
              </a:rPr>
              <a:t>observatories</a:t>
            </a:r>
            <a:r>
              <a:rPr lang="en-US" sz="2400" dirty="0">
                <a:latin typeface="Roboto" pitchFamily="2" charset="0"/>
                <a:ea typeface="Roboto" pitchFamily="2" charset="0"/>
              </a:rPr>
              <a:t>’  or ‘</a:t>
            </a:r>
            <a:r>
              <a:rPr lang="en-US" sz="2400" b="1" dirty="0">
                <a:latin typeface="Roboto" pitchFamily="2" charset="0"/>
                <a:ea typeface="Roboto" pitchFamily="2" charset="0"/>
              </a:rPr>
              <a:t>data observatories</a:t>
            </a:r>
            <a:r>
              <a:rPr lang="en-US" sz="2400" dirty="0">
                <a:latin typeface="Roboto" pitchFamily="2" charset="0"/>
                <a:ea typeface="Roboto" pitchFamily="2" charset="0"/>
              </a:rPr>
              <a:t>.  Our market research found they almost never use any form of open data.  We believe that it is a wasted opportunity to spend millions of euros on each data observatory’s collection problem when billions worth of open data (at historical cost) is not even considered in them.</a:t>
            </a:r>
          </a:p>
        </p:txBody>
      </p:sp>
    </p:spTree>
    <p:extLst>
      <p:ext uri="{BB962C8B-B14F-4D97-AF65-F5344CB8AC3E}">
        <p14:creationId xmlns:p14="http://schemas.microsoft.com/office/powerpoint/2010/main" val="1298175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D784-F1C6-4584-B41B-637732506A2B}"/>
              </a:ext>
            </a:extLst>
          </p:cNvPr>
          <p:cNvSpPr>
            <a:spLocks noGrp="1"/>
          </p:cNvSpPr>
          <p:nvPr>
            <p:ph type="title"/>
          </p:nvPr>
        </p:nvSpPr>
        <p:spPr>
          <a:xfrm>
            <a:off x="843280" y="3775076"/>
            <a:ext cx="14721840" cy="1855788"/>
          </a:xfrm>
          <a:solidFill>
            <a:schemeClr val="accent3"/>
          </a:solidFill>
        </p:spPr>
        <p:txBody>
          <a:bodyPr/>
          <a:lstStyle/>
          <a:p>
            <a:pPr algn="ctr"/>
            <a:r>
              <a:rPr lang="nl-NL" dirty="0">
                <a:latin typeface="Roboto" pitchFamily="2" charset="0"/>
                <a:ea typeface="Roboto" pitchFamily="2" charset="0"/>
              </a:rPr>
              <a:t>How can we build up the missing trust?</a:t>
            </a:r>
            <a:endParaRPr lang="en-US" dirty="0">
              <a:latin typeface="Roboto" pitchFamily="2" charset="0"/>
              <a:ea typeface="Roboto" pitchFamily="2" charset="0"/>
            </a:endParaRPr>
          </a:p>
        </p:txBody>
      </p:sp>
    </p:spTree>
    <p:extLst>
      <p:ext uri="{BB962C8B-B14F-4D97-AF65-F5344CB8AC3E}">
        <p14:creationId xmlns:p14="http://schemas.microsoft.com/office/powerpoint/2010/main" val="2455943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B4158-7140-41FB-A2A5-1E8052010278}"/>
              </a:ext>
            </a:extLst>
          </p:cNvPr>
          <p:cNvSpPr>
            <a:spLocks noGrp="1"/>
          </p:cNvSpPr>
          <p:nvPr>
            <p:ph type="title"/>
          </p:nvPr>
        </p:nvSpPr>
        <p:spPr>
          <a:xfrm>
            <a:off x="1173480" y="0"/>
            <a:ext cx="14721840" cy="1855788"/>
          </a:xfrm>
        </p:spPr>
        <p:txBody>
          <a:bodyPr/>
          <a:lstStyle/>
          <a:p>
            <a:r>
              <a:rPr lang="en-US" dirty="0"/>
              <a:t>OSINT &amp; Open-Source Market Research</a:t>
            </a:r>
          </a:p>
        </p:txBody>
      </p:sp>
      <p:pic>
        <p:nvPicPr>
          <p:cNvPr id="5" name="Content Placeholder 4" descr="Graphical user interface, application&#10;&#10;Description automatically generated">
            <a:extLst>
              <a:ext uri="{FF2B5EF4-FFF2-40B4-BE49-F238E27FC236}">
                <a16:creationId xmlns:a16="http://schemas.microsoft.com/office/drawing/2014/main" id="{C56A30F6-CEFA-44DB-BAED-192131851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2895" y="1582429"/>
            <a:ext cx="11202451" cy="4261277"/>
          </a:xfrm>
        </p:spPr>
      </p:pic>
      <p:pic>
        <p:nvPicPr>
          <p:cNvPr id="8" name="Picture 7">
            <a:extLst>
              <a:ext uri="{FF2B5EF4-FFF2-40B4-BE49-F238E27FC236}">
                <a16:creationId xmlns:a16="http://schemas.microsoft.com/office/drawing/2014/main" id="{04686ACB-4B10-46C5-AEBB-416CC116A451}"/>
              </a:ext>
            </a:extLst>
          </p:cNvPr>
          <p:cNvPicPr>
            <a:picLocks noChangeAspect="1"/>
          </p:cNvPicPr>
          <p:nvPr/>
        </p:nvPicPr>
        <p:blipFill rotWithShape="1">
          <a:blip r:embed="rId3"/>
          <a:srcRect l="12082" t="10673" r="11329" b="4598"/>
          <a:stretch/>
        </p:blipFill>
        <p:spPr>
          <a:xfrm>
            <a:off x="7290521" y="3143506"/>
            <a:ext cx="10170819" cy="6329125"/>
          </a:xfrm>
          <a:prstGeom prst="rect">
            <a:avLst/>
          </a:prstGeom>
        </p:spPr>
      </p:pic>
      <p:pic>
        <p:nvPicPr>
          <p:cNvPr id="4" name="Picture 3" descr="Text&#10;&#10;Description automatically generated">
            <a:extLst>
              <a:ext uri="{FF2B5EF4-FFF2-40B4-BE49-F238E27FC236}">
                <a16:creationId xmlns:a16="http://schemas.microsoft.com/office/drawing/2014/main" id="{3C83C4F1-FB77-460B-BA10-F169E5D1B0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484" y="1582429"/>
            <a:ext cx="2809540" cy="4261277"/>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86DEE7C1-3DDF-4A76-873B-38549A714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1958" y="6164951"/>
            <a:ext cx="4221108" cy="2986434"/>
          </a:xfrm>
          <a:prstGeom prst="rect">
            <a:avLst/>
          </a:prstGeom>
        </p:spPr>
      </p:pic>
      <p:sp>
        <p:nvSpPr>
          <p:cNvPr id="9" name="Arrow: Curved Right 8">
            <a:extLst>
              <a:ext uri="{FF2B5EF4-FFF2-40B4-BE49-F238E27FC236}">
                <a16:creationId xmlns:a16="http://schemas.microsoft.com/office/drawing/2014/main" id="{B9F52B62-8CCC-448B-A0A9-0FCBCF7B8062}"/>
              </a:ext>
            </a:extLst>
          </p:cNvPr>
          <p:cNvSpPr/>
          <p:nvPr/>
        </p:nvSpPr>
        <p:spPr>
          <a:xfrm rot="20673856">
            <a:off x="4102196" y="6108700"/>
            <a:ext cx="1410576" cy="228994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E84F7AE5-1A8A-49A1-ABDD-31F6D7584F9F}"/>
              </a:ext>
            </a:extLst>
          </p:cNvPr>
          <p:cNvSpPr/>
          <p:nvPr/>
        </p:nvSpPr>
        <p:spPr>
          <a:xfrm>
            <a:off x="5627077" y="2426677"/>
            <a:ext cx="11441723" cy="1855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9507F99-61AF-4483-819F-A47F81CB3655}"/>
              </a:ext>
            </a:extLst>
          </p:cNvPr>
          <p:cNvSpPr txBox="1"/>
          <p:nvPr/>
        </p:nvSpPr>
        <p:spPr>
          <a:xfrm>
            <a:off x="5783089" y="2653387"/>
            <a:ext cx="11285711" cy="1200329"/>
          </a:xfrm>
          <a:prstGeom prst="rect">
            <a:avLst/>
          </a:prstGeom>
          <a:solidFill>
            <a:schemeClr val="bg1"/>
          </a:solidFill>
        </p:spPr>
        <p:txBody>
          <a:bodyPr wrap="square" rtlCol="0">
            <a:spAutoFit/>
          </a:bodyPr>
          <a:lstStyle/>
          <a:p>
            <a:pPr>
              <a:spcAft>
                <a:spcPts val="600"/>
              </a:spcAft>
            </a:pPr>
            <a:r>
              <a:rPr lang="en-US" sz="2400" dirty="0">
                <a:latin typeface="Roboto" pitchFamily="2" charset="0"/>
                <a:ea typeface="Roboto" pitchFamily="2" charset="0"/>
              </a:rPr>
              <a:t>We do what </a:t>
            </a:r>
            <a:r>
              <a:rPr lang="en-US" sz="2400" b="1" dirty="0" err="1">
                <a:latin typeface="Roboto" pitchFamily="2" charset="0"/>
                <a:ea typeface="Roboto" pitchFamily="2" charset="0"/>
              </a:rPr>
              <a:t>bellingcat</a:t>
            </a:r>
            <a:r>
              <a:rPr lang="en-US" sz="2400" dirty="0">
                <a:latin typeface="Roboto" pitchFamily="2" charset="0"/>
                <a:ea typeface="Roboto" pitchFamily="2" charset="0"/>
              </a:rPr>
              <a:t> does with open-source intelligence in journalism: programmatically sift through vast mountains of open data and try to select and verify those that meet high business, scientific or policy evidence standards. </a:t>
            </a:r>
          </a:p>
        </p:txBody>
      </p:sp>
    </p:spTree>
    <p:extLst>
      <p:ext uri="{BB962C8B-B14F-4D97-AF65-F5344CB8AC3E}">
        <p14:creationId xmlns:p14="http://schemas.microsoft.com/office/powerpoint/2010/main" val="3121283175"/>
      </p:ext>
    </p:extLst>
  </p:cSld>
  <p:clrMapOvr>
    <a:masterClrMapping/>
  </p:clrMapOvr>
</p:sld>
</file>

<file path=ppt/theme/theme1.xml><?xml version="1.0" encoding="utf-8"?>
<a:theme xmlns:a="http://schemas.openxmlformats.org/drawingml/2006/main" name="Office Theme">
  <a:themeElements>
    <a:clrScheme name="Reprex-1">
      <a:dk1>
        <a:sysClr val="windowText" lastClr="000000"/>
      </a:dk1>
      <a:lt1>
        <a:sysClr val="window" lastClr="FFFFFF"/>
      </a:lt1>
      <a:dk2>
        <a:srgbClr val="2C3C43"/>
      </a:dk2>
      <a:lt2>
        <a:srgbClr val="EBEBEB"/>
      </a:lt2>
      <a:accent1>
        <a:srgbClr val="4EC0E4"/>
      </a:accent1>
      <a:accent2>
        <a:srgbClr val="007CBB"/>
      </a:accent2>
      <a:accent3>
        <a:srgbClr val="BAC615"/>
      </a:accent3>
      <a:accent4>
        <a:srgbClr val="00843A"/>
      </a:accent4>
      <a:accent5>
        <a:srgbClr val="3EA135"/>
      </a:accent5>
      <a:accent6>
        <a:srgbClr val="E88500"/>
      </a:accent6>
      <a:hlink>
        <a:srgbClr val="4EC0E4"/>
      </a:hlink>
      <a:folHlink>
        <a:srgbClr val="EBEBE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4546</TotalTime>
  <Words>1732</Words>
  <Application>Microsoft Office PowerPoint</Application>
  <PresentationFormat>Custom</PresentationFormat>
  <Paragraphs>101</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Roboto</vt:lpstr>
      <vt:lpstr>Roboto Bk</vt:lpstr>
      <vt:lpstr>Roboto Lt</vt:lpstr>
      <vt:lpstr>Office Theme</vt:lpstr>
      <vt:lpstr>Open slides</vt:lpstr>
      <vt:lpstr>Observatory specific</vt:lpstr>
      <vt:lpstr>Why is Open Data Not Used?</vt:lpstr>
      <vt:lpstr>Observatory final opening page here</vt:lpstr>
      <vt:lpstr>Why is open data not trusted? </vt:lpstr>
      <vt:lpstr>Why is Open Data Not Used?</vt:lpstr>
      <vt:lpstr>Why is Open Data Not Used?</vt:lpstr>
      <vt:lpstr>How can we build up the missing trust?</vt:lpstr>
      <vt:lpstr>OSINT &amp; Open-Source Market Research</vt:lpstr>
      <vt:lpstr>PowerPoint Presentation</vt:lpstr>
      <vt:lpstr>What is our technology?</vt:lpstr>
      <vt:lpstr>Technology – panning out gold from muddy open sources</vt:lpstr>
      <vt:lpstr>rOpenGov slide</vt:lpstr>
      <vt:lpstr>Kasia curated list slide</vt:lpstr>
      <vt:lpstr>Ex Ante Survey Harmonization</vt:lpstr>
      <vt:lpstr>Systematic Sampling of Big Data</vt:lpstr>
      <vt:lpstr>Ex Post Survey Harmonization</vt:lpstr>
      <vt:lpstr>New Statistical Indicators</vt:lpstr>
      <vt:lpstr>What is our service?</vt:lpstr>
      <vt:lpstr>Obervatory specific screenshot</vt:lpstr>
      <vt:lpstr>PowerPoint Presentation</vt:lpstr>
      <vt:lpstr>Data sources</vt:lpstr>
      <vt:lpstr>PowerPoint Presentation</vt:lpstr>
      <vt:lpstr>Obervatory specific data source list</vt:lpstr>
      <vt:lpstr>Team credits</vt:lpstr>
      <vt:lpstr>Obervatory specific final screenshot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Antal</dc:creator>
  <cp:lastModifiedBy>Daniel</cp:lastModifiedBy>
  <cp:revision>6</cp:revision>
  <dcterms:created xsi:type="dcterms:W3CDTF">2021-04-05T11:21:47Z</dcterms:created>
  <dcterms:modified xsi:type="dcterms:W3CDTF">2021-05-20T13:51:24Z</dcterms:modified>
</cp:coreProperties>
</file>